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74300"/>
  <p:notesSz cx="18288000" cy="10274300"/>
  <p:embeddedFontLst>
    <p:embeddedFont>
      <p:font typeface="CSSABP+Noto Sans Regular"/>
      <p:regular r:id="rId24"/>
    </p:embeddedFont>
    <p:embeddedFont>
      <p:font typeface="ULDJWA+Clear Sans Medium" charset="0"/>
      <p:regular r:id="rId25"/>
    </p:embeddedFont>
    <p:embeddedFont>
      <p:font typeface="KPJDKO+Fira Sans Bold" charset="0"/>
      <p:regular r:id="rId26"/>
    </p:embeddedFont>
    <p:embeddedFont>
      <p:font typeface="NRMABW+Clear Sans" charset="0"/>
      <p:regular r:id="rId27"/>
    </p:embeddedFont>
    <p:embeddedFont>
      <p:font typeface="IFWDPH+Clear Sans" charset="0"/>
      <p:regular r:id="rId28"/>
    </p:embeddedFont>
    <p:embeddedFont>
      <p:font typeface="CMHCGW+Clear Sans" charset="0"/>
      <p:regular r:id="rId29"/>
    </p:embeddedFont>
    <p:embeddedFont>
      <p:font typeface="FWSWDW+Fira Sans ExtraBold" charset="0"/>
      <p:regular r:id="rId30"/>
    </p:embeddedFont>
    <p:embeddedFont>
      <p:font typeface="DNEATB+Clear Sans Medium" charset="0"/>
      <p:regular r:id="rId31"/>
    </p:embeddedFont>
    <p:embeddedFont>
      <p:font typeface="HFNTTD+Clear Sans Medium" charset="0"/>
      <p:regular r:id="rId32"/>
    </p:embeddedFont>
    <p:embeddedFont>
      <p:font typeface="MKVBLH+Clear Sans" charset="0"/>
      <p:regular r:id="rId33"/>
    </p:embeddedFont>
    <p:embeddedFont>
      <p:font typeface="JOPANQ+Fira Sans ExtraBold" charset="0"/>
      <p:regular r:id="rId34"/>
    </p:embeddedFont>
    <p:embeddedFont>
      <p:font typeface="OPEHSM+Fira Sans ExtraBold" charset="0"/>
      <p:regular r:id="rId35"/>
    </p:embeddedFont>
    <p:embeddedFont>
      <p:font typeface="KGCIGP+Clear Sans" charset="0"/>
      <p:regular r:id="rId36"/>
    </p:embeddedFont>
    <p:embeddedFont>
      <p:font typeface="USGBSU+Fira Sans Bold" charset="0"/>
      <p:regular r:id="rId37"/>
    </p:embeddedFont>
    <p:embeddedFont>
      <p:font typeface="Calibri" pitchFamily="34" charset="0"/>
      <p:regular r:id="rId38"/>
      <p:bold r:id="rId39"/>
      <p:italic r:id="rId40"/>
      <p:boldItalic r:id="rId41"/>
    </p:embeddedFont>
    <p:embeddedFont>
      <p:font typeface="SSKOMJ+Clear Sans Medium" charset="0"/>
      <p:regular r:id="rId42"/>
    </p:embeddedFont>
    <p:embeddedFont>
      <p:font typeface="PPUQVW+Fira Sans ExtraBold" charset="0"/>
      <p:regular r:id="rId43"/>
    </p:embeddedFont>
    <p:embeddedFont>
      <p:font typeface="RBDOSH+Open Sans ExtraBold" charset="0"/>
      <p:regular r:id="rId4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-610" y="-72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90756" y="1316096"/>
            <a:ext cx="6545199" cy="45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44"/>
              </a:lnSpc>
              <a:spcBef>
                <a:spcPts val="0"/>
              </a:spcBef>
              <a:spcAft>
                <a:spcPts val="0"/>
              </a:spcAft>
            </a:pPr>
            <a:r>
              <a:rPr sz="2400" spc="228" dirty="0">
                <a:solidFill>
                  <a:srgbClr val="FFFFFF"/>
                </a:solidFill>
                <a:latin typeface="IFWDPH+Clear Sans"/>
                <a:cs typeface="IFWDPH+Clear Sans"/>
              </a:rPr>
              <a:t>НАУЧНО-ТЕХНИЧЕСКАЯ КОНФЕРЕНЦИЯ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90756" y="2185045"/>
            <a:ext cx="12345057" cy="41788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887"/>
              </a:lnSpc>
              <a:spcBef>
                <a:spcPts val="0"/>
              </a:spcBef>
              <a:spcAft>
                <a:spcPts val="0"/>
              </a:spcAft>
            </a:pPr>
            <a:r>
              <a:rPr sz="9050" spc="13" dirty="0">
                <a:solidFill>
                  <a:srgbClr val="64E688"/>
                </a:solidFill>
                <a:latin typeface="OPEHSM+Fira Sans ExtraBold"/>
                <a:cs typeface="OPEHSM+Fira Sans ExtraBold"/>
              </a:rPr>
              <a:t>Анализ</a:t>
            </a:r>
          </a:p>
          <a:p>
            <a:pPr marL="0" marR="0">
              <a:lnSpc>
                <a:spcPts val="10858"/>
              </a:lnSpc>
              <a:spcBef>
                <a:spcPts val="0"/>
              </a:spcBef>
              <a:spcAft>
                <a:spcPts val="0"/>
              </a:spcAft>
            </a:pPr>
            <a:r>
              <a:rPr sz="9050" spc="12" dirty="0">
                <a:solidFill>
                  <a:srgbClr val="64E688"/>
                </a:solidFill>
                <a:latin typeface="OPEHSM+Fira Sans ExtraBold"/>
                <a:cs typeface="OPEHSM+Fira Sans ExtraBold"/>
              </a:rPr>
              <a:t>“Лавинного</a:t>
            </a:r>
            <a:r>
              <a:rPr sz="9050" spc="-193" dirty="0">
                <a:solidFill>
                  <a:srgbClr val="64E688"/>
                </a:solidFill>
                <a:latin typeface="OPEHSM+Fira Sans ExtraBold"/>
                <a:cs typeface="OPEHSM+Fira Sans ExtraBold"/>
              </a:rPr>
              <a:t> </a:t>
            </a:r>
            <a:r>
              <a:rPr sz="9050" spc="14" dirty="0">
                <a:solidFill>
                  <a:srgbClr val="64E688"/>
                </a:solidFill>
                <a:latin typeface="OPEHSM+Fira Sans ExtraBold"/>
                <a:cs typeface="OPEHSM+Fira Sans ExtraBold"/>
              </a:rPr>
              <a:t>эффекта”</a:t>
            </a:r>
          </a:p>
          <a:p>
            <a:pPr marL="0" marR="0">
              <a:lnSpc>
                <a:spcPts val="10858"/>
              </a:lnSpc>
              <a:spcBef>
                <a:spcPts val="0"/>
              </a:spcBef>
              <a:spcAft>
                <a:spcPts val="0"/>
              </a:spcAft>
            </a:pPr>
            <a:r>
              <a:rPr sz="9050" dirty="0">
                <a:solidFill>
                  <a:srgbClr val="64E688"/>
                </a:solidFill>
                <a:latin typeface="OPEHSM+Fira Sans ExtraBold"/>
                <a:cs typeface="OPEHSM+Fira Sans ExtraBold"/>
              </a:rPr>
              <a:t>в</a:t>
            </a:r>
            <a:r>
              <a:rPr sz="9050" spc="-181" dirty="0">
                <a:solidFill>
                  <a:srgbClr val="64E688"/>
                </a:solidFill>
                <a:latin typeface="OPEHSM+Fira Sans ExtraBold"/>
                <a:cs typeface="OPEHSM+Fira Sans ExtraBold"/>
              </a:rPr>
              <a:t> </a:t>
            </a:r>
            <a:r>
              <a:rPr sz="9050" spc="13" dirty="0">
                <a:solidFill>
                  <a:srgbClr val="64E688"/>
                </a:solidFill>
                <a:latin typeface="OPEHSM+Fira Sans ExtraBold"/>
                <a:cs typeface="OPEHSM+Fira Sans ExtraBold"/>
              </a:rPr>
              <a:t>алгоритме</a:t>
            </a:r>
            <a:r>
              <a:rPr sz="9050" spc="-194" dirty="0">
                <a:solidFill>
                  <a:srgbClr val="64E688"/>
                </a:solidFill>
                <a:latin typeface="OPEHSM+Fira Sans ExtraBold"/>
                <a:cs typeface="OPEHSM+Fira Sans ExtraBold"/>
              </a:rPr>
              <a:t> </a:t>
            </a:r>
            <a:r>
              <a:rPr sz="9050" spc="13" dirty="0">
                <a:solidFill>
                  <a:srgbClr val="64E688"/>
                </a:solidFill>
                <a:latin typeface="OPEHSM+Fira Sans ExtraBold"/>
                <a:cs typeface="OPEHSM+Fira Sans ExtraBold"/>
              </a:rPr>
              <a:t>DES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90756" y="8603719"/>
            <a:ext cx="8787352" cy="5017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5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FFFFFF"/>
                </a:solidFill>
                <a:latin typeface="IFWDPH+Clear Sans"/>
                <a:cs typeface="IFWDPH+Clear Sans"/>
              </a:rPr>
              <a:t>Подготовили Сятковская Е. Д и Коржова В. С., 3ФИТ-4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751956" y="8603719"/>
            <a:ext cx="5359859" cy="5017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5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FFFFFF"/>
                </a:solidFill>
                <a:latin typeface="IFWDPH+Clear Sans"/>
                <a:cs typeface="IFWDPH+Clear Sans"/>
              </a:rPr>
              <a:t>Науч. рук. проф. Урбанович П. П.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55676" y="1576309"/>
            <a:ext cx="3816359" cy="29565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679"/>
              </a:lnSpc>
              <a:spcBef>
                <a:spcPts val="0"/>
              </a:spcBef>
              <a:spcAft>
                <a:spcPts val="0"/>
              </a:spcAft>
            </a:pPr>
            <a:r>
              <a:rPr sz="6400" dirty="0">
                <a:solidFill>
                  <a:srgbClr val="FFFFFF"/>
                </a:solidFill>
                <a:latin typeface="JOPANQ+Fira Sans ExtraBold"/>
                <a:cs typeface="JOPANQ+Fira Sans ExtraBold"/>
              </a:rPr>
              <a:t>Краткое</a:t>
            </a:r>
          </a:p>
          <a:p>
            <a:pPr marL="0" marR="0">
              <a:lnSpc>
                <a:spcPts val="7650"/>
              </a:lnSpc>
              <a:spcBef>
                <a:spcPts val="0"/>
              </a:spcBef>
              <a:spcAft>
                <a:spcPts val="0"/>
              </a:spcAft>
            </a:pPr>
            <a:r>
              <a:rPr sz="6400" dirty="0">
                <a:solidFill>
                  <a:srgbClr val="FFFFFF"/>
                </a:solidFill>
                <a:latin typeface="JOPANQ+Fira Sans ExtraBold"/>
                <a:cs typeface="JOPANQ+Fira Sans ExtraBold"/>
              </a:rPr>
              <a:t>описание</a:t>
            </a:r>
          </a:p>
          <a:p>
            <a:pPr marL="0" marR="0">
              <a:lnSpc>
                <a:spcPts val="7650"/>
              </a:lnSpc>
              <a:spcBef>
                <a:spcPts val="0"/>
              </a:spcBef>
              <a:spcAft>
                <a:spcPts val="0"/>
              </a:spcAft>
            </a:pPr>
            <a:r>
              <a:rPr sz="6400" dirty="0">
                <a:solidFill>
                  <a:srgbClr val="FFFFFF"/>
                </a:solidFill>
                <a:latin typeface="JOPANQ+Fira Sans ExtraBold"/>
                <a:cs typeface="JOPANQ+Fira Sans ExtraBold"/>
              </a:rPr>
              <a:t>шагов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43997" y="4459741"/>
            <a:ext cx="1190393" cy="5188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5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FFFFFF"/>
                </a:solidFill>
                <a:latin typeface="ULDJWA+Clear Sans Medium"/>
                <a:cs typeface="ULDJWA+Clear Sans Medium"/>
              </a:rPr>
              <a:t>ШАГ 5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743997" y="5353166"/>
            <a:ext cx="3665909" cy="467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79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FFFFFF"/>
                </a:solidFill>
                <a:latin typeface="NRMABW+Clear Sans"/>
                <a:cs typeface="NRMABW+Clear Sans"/>
              </a:rPr>
              <a:t>Конечная перестановка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427747" y="1001644"/>
            <a:ext cx="13994693" cy="11200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519"/>
              </a:lnSpc>
              <a:spcBef>
                <a:spcPts val="0"/>
              </a:spcBef>
              <a:spcAft>
                <a:spcPts val="0"/>
              </a:spcAft>
            </a:pPr>
            <a:r>
              <a:rPr sz="7100" b="1" dirty="0">
                <a:solidFill>
                  <a:srgbClr val="64E688"/>
                </a:solidFill>
                <a:latin typeface="USGBSU+Fira Sans Bold"/>
                <a:cs typeface="USGBSU+Fira Sans Bold"/>
              </a:rPr>
              <a:t>Фрагменты используемого кода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17848" y="2368489"/>
            <a:ext cx="3644800" cy="45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44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FFFF"/>
                </a:solidFill>
                <a:latin typeface="CMHCGW+Clear Sans"/>
                <a:cs typeface="CMHCGW+Clear Sans"/>
              </a:rPr>
              <a:t>Функция зашифрования: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563981" y="2368489"/>
            <a:ext cx="3829794" cy="45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44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FFFF"/>
                </a:solidFill>
                <a:latin typeface="CMHCGW+Clear Sans"/>
                <a:cs typeface="CMHCGW+Clear Sans"/>
              </a:rPr>
              <a:t>Функция расшифрования: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427747" y="1001645"/>
            <a:ext cx="13994693" cy="11200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519"/>
              </a:lnSpc>
              <a:spcBef>
                <a:spcPts val="0"/>
              </a:spcBef>
              <a:spcAft>
                <a:spcPts val="0"/>
              </a:spcAft>
            </a:pPr>
            <a:r>
              <a:rPr sz="7100" b="1" dirty="0">
                <a:solidFill>
                  <a:srgbClr val="64E688"/>
                </a:solidFill>
                <a:latin typeface="USGBSU+Fira Sans Bold"/>
                <a:cs typeface="USGBSU+Fira Sans Bold"/>
              </a:rPr>
              <a:t>Фрагменты используемого кода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72319" y="2220297"/>
            <a:ext cx="3535709" cy="45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44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FFFF"/>
                </a:solidFill>
                <a:latin typeface="CMHCGW+Clear Sans"/>
                <a:cs typeface="CMHCGW+Clear Sans"/>
              </a:rPr>
              <a:t>Пример использования: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4070" y="5790904"/>
            <a:ext cx="3612207" cy="45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44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FFFF"/>
                </a:solidFill>
                <a:latin typeface="CMHCGW+Clear Sans"/>
                <a:cs typeface="CMHCGW+Clear Sans"/>
              </a:rPr>
              <a:t>Функция изменения бит: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62196" y="1064311"/>
            <a:ext cx="6432384" cy="553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055"/>
              </a:lnSpc>
              <a:spcBef>
                <a:spcPts val="0"/>
              </a:spcBef>
              <a:spcAft>
                <a:spcPts val="0"/>
              </a:spcAft>
            </a:pPr>
            <a:r>
              <a:rPr sz="3000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Шифротекст без измененного бита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519828" y="1064311"/>
            <a:ext cx="6207932" cy="553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055"/>
              </a:lnSpc>
              <a:spcBef>
                <a:spcPts val="0"/>
              </a:spcBef>
              <a:spcAft>
                <a:spcPts val="0"/>
              </a:spcAft>
            </a:pPr>
            <a:r>
              <a:rPr sz="3000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Шифротекст с измененным битом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42863" y="1143925"/>
            <a:ext cx="864116" cy="38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03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Раунд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353329" y="2205328"/>
            <a:ext cx="5451168" cy="770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38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01100001011101100110010101100110</a:t>
            </a:r>
          </a:p>
          <a:p>
            <a:pPr marL="0" marR="0">
              <a:lnSpc>
                <a:spcPts val="2838"/>
              </a:lnSpc>
              <a:spcBef>
                <a:spcPts val="136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01100110011001010110001101110100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898596" y="2205225"/>
            <a:ext cx="5451168" cy="770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8" marR="0">
              <a:lnSpc>
                <a:spcPts val="2839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01100001011101100110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10101100110</a:t>
            </a:r>
          </a:p>
          <a:p>
            <a:pPr marL="0" marR="0">
              <a:lnSpc>
                <a:spcPts val="2838"/>
              </a:lnSpc>
              <a:spcBef>
                <a:spcPts val="136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01100110011001010110001101110100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544836" y="2395828"/>
            <a:ext cx="260057" cy="3985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38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-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353329" y="3453103"/>
            <a:ext cx="5451168" cy="770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38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00000000111111110000000001011010</a:t>
            </a:r>
          </a:p>
          <a:p>
            <a:pPr marL="0" marR="0">
              <a:lnSpc>
                <a:spcPts val="2838"/>
              </a:lnSpc>
              <a:spcBef>
                <a:spcPts val="136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00101010100011000101001101100110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898745" y="3453000"/>
            <a:ext cx="5451168" cy="770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39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000000001111111100000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0001011010</a:t>
            </a:r>
          </a:p>
          <a:p>
            <a:pPr marL="148" marR="0">
              <a:lnSpc>
                <a:spcPts val="2839"/>
              </a:lnSpc>
              <a:spcBef>
                <a:spcPts val="135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001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101010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0110001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1001101100110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516409" y="3634078"/>
            <a:ext cx="316945" cy="3985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38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353329" y="4747232"/>
            <a:ext cx="5451168" cy="770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38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00101010100011000101001101100110</a:t>
            </a:r>
          </a:p>
          <a:p>
            <a:pPr marL="0" marR="0">
              <a:lnSpc>
                <a:spcPts val="2838"/>
              </a:lnSpc>
              <a:spcBef>
                <a:spcPts val="136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11011110111001001011111100111110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0898894" y="4747130"/>
            <a:ext cx="5451168" cy="770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39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001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101010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0110001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1001101100110</a:t>
            </a:r>
          </a:p>
          <a:p>
            <a:pPr marL="297" marR="0">
              <a:lnSpc>
                <a:spcPts val="2839"/>
              </a:lnSpc>
              <a:spcBef>
                <a:spcPts val="135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110010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111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000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001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516409" y="4928207"/>
            <a:ext cx="316945" cy="4242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11" marR="0">
              <a:lnSpc>
                <a:spcPts val="2838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2</a:t>
            </a:r>
          </a:p>
          <a:p>
            <a:pPr marL="4911" marR="0">
              <a:lnSpc>
                <a:spcPts val="2838"/>
              </a:lnSpc>
              <a:spcBef>
                <a:spcPts val="7351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3</a:t>
            </a:r>
          </a:p>
          <a:p>
            <a:pPr marL="0" marR="0">
              <a:lnSpc>
                <a:spcPts val="2838"/>
              </a:lnSpc>
              <a:spcBef>
                <a:spcPts val="7351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4</a:t>
            </a:r>
          </a:p>
          <a:p>
            <a:pPr marL="4911" marR="0">
              <a:lnSpc>
                <a:spcPts val="2838"/>
              </a:lnSpc>
              <a:spcBef>
                <a:spcPts val="7051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5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353329" y="6041359"/>
            <a:ext cx="5451168" cy="7700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38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11011110111001001011111100111110</a:t>
            </a:r>
          </a:p>
          <a:p>
            <a:pPr marL="0" marR="0">
              <a:lnSpc>
                <a:spcPts val="2838"/>
              </a:lnSpc>
              <a:spcBef>
                <a:spcPts val="136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00110011011000100100001110100110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0899191" y="6041256"/>
            <a:ext cx="5451168" cy="770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39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110010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111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000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001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</a:t>
            </a:r>
          </a:p>
          <a:p>
            <a:pPr marL="148" marR="0">
              <a:lnSpc>
                <a:spcPts val="2839"/>
              </a:lnSpc>
              <a:spcBef>
                <a:spcPts val="135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011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010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001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353329" y="7335484"/>
            <a:ext cx="5451168" cy="770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38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00110011011000100100001110100110</a:t>
            </a:r>
          </a:p>
          <a:p>
            <a:pPr marL="0" marR="0">
              <a:lnSpc>
                <a:spcPts val="2838"/>
              </a:lnSpc>
              <a:spcBef>
                <a:spcPts val="136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10111111001000010000101101010101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0899191" y="7335381"/>
            <a:ext cx="5451168" cy="770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8" marR="0">
              <a:lnSpc>
                <a:spcPts val="2839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011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1011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001</a:t>
            </a:r>
          </a:p>
          <a:p>
            <a:pPr marL="0" marR="0">
              <a:lnSpc>
                <a:spcPts val="2839"/>
              </a:lnSpc>
              <a:spcBef>
                <a:spcPts val="135"/>
              </a:spcBef>
              <a:spcAft>
                <a:spcPts val="0"/>
              </a:spcAft>
            </a:pP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111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0000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011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0100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0101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369997" y="8581985"/>
            <a:ext cx="5417843" cy="770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38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10111111001000010000101101010101</a:t>
            </a:r>
          </a:p>
          <a:p>
            <a:pPr marL="0" marR="0">
              <a:lnSpc>
                <a:spcPts val="2838"/>
              </a:lnSpc>
              <a:spcBef>
                <a:spcPts val="136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10000000111100110111000100101001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0915860" y="8581883"/>
            <a:ext cx="5417843" cy="770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39"/>
              </a:lnSpc>
              <a:spcBef>
                <a:spcPts val="0"/>
              </a:spcBef>
              <a:spcAft>
                <a:spcPts val="0"/>
              </a:spcAft>
            </a:pPr>
            <a:r>
              <a:rPr sz="2100" u="sng" dirty="0">
                <a:solidFill>
                  <a:srgbClr val="64E688"/>
                </a:solidFill>
                <a:latin typeface="CMHCGW+Clear Sans"/>
                <a:cs typeface="CMHCGW+Clear Sans"/>
              </a:rPr>
              <a:t>01</a:t>
            </a: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111</a:t>
            </a:r>
            <a:r>
              <a:rPr sz="2100" u="sng" dirty="0">
                <a:solidFill>
                  <a:srgbClr val="64E688"/>
                </a:solidFill>
                <a:latin typeface="CMHCGW+Clear Sans"/>
                <a:cs typeface="CMHCGW+Clear Sans"/>
              </a:rPr>
              <a:t>00</a:t>
            </a: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CMHCGW+Clear Sans"/>
                <a:cs typeface="CMHCGW+Clear Sans"/>
              </a:rPr>
              <a:t>1</a:t>
            </a: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CMHCGW+Clear Sans"/>
                <a:cs typeface="CMHCGW+Clear Sans"/>
              </a:rPr>
              <a:t>0</a:t>
            </a: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0000</a:t>
            </a:r>
            <a:r>
              <a:rPr sz="2100" u="sng" dirty="0">
                <a:solidFill>
                  <a:srgbClr val="64E688"/>
                </a:solidFill>
                <a:latin typeface="CMHCGW+Clear Sans"/>
                <a:cs typeface="CMHCGW+Clear Sans"/>
              </a:rPr>
              <a:t>011</a:t>
            </a: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00</a:t>
            </a:r>
            <a:r>
              <a:rPr sz="2100" u="sng" dirty="0">
                <a:solidFill>
                  <a:srgbClr val="64E688"/>
                </a:solidFill>
                <a:latin typeface="CMHCGW+Clear Sans"/>
                <a:cs typeface="CMHCGW+Clear Sans"/>
              </a:rPr>
              <a:t>0100</a:t>
            </a: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CMHCGW+Clear Sans"/>
                <a:cs typeface="CMHCGW+Clear Sans"/>
              </a:rPr>
              <a:t>0101</a:t>
            </a: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CMHCGW+Clear Sans"/>
                <a:cs typeface="CMHCGW+Clear Sans"/>
              </a:rPr>
              <a:t>1</a:t>
            </a: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1</a:t>
            </a:r>
          </a:p>
          <a:p>
            <a:pPr marL="0" marR="0">
              <a:lnSpc>
                <a:spcPts val="2839"/>
              </a:lnSpc>
              <a:spcBef>
                <a:spcPts val="135"/>
              </a:spcBef>
              <a:spcAft>
                <a:spcPts val="0"/>
              </a:spcAft>
            </a:pPr>
            <a:r>
              <a:rPr sz="2100" u="sng" dirty="0">
                <a:solidFill>
                  <a:srgbClr val="64E688"/>
                </a:solidFill>
                <a:latin typeface="CMHCGW+Clear Sans"/>
                <a:cs typeface="CMHCGW+Clear Sans"/>
              </a:rPr>
              <a:t>01</a:t>
            </a: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0000</a:t>
            </a:r>
            <a:r>
              <a:rPr sz="2100" u="sng" dirty="0">
                <a:solidFill>
                  <a:srgbClr val="64E688"/>
                </a:solidFill>
                <a:latin typeface="CMHCGW+Clear Sans"/>
                <a:cs typeface="CMHCGW+Clear Sans"/>
              </a:rPr>
              <a:t>11</a:t>
            </a: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CMHCGW+Clear Sans"/>
                <a:cs typeface="CMHCGW+Clear Sans"/>
              </a:rPr>
              <a:t>000</a:t>
            </a: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CMHCGW+Clear Sans"/>
                <a:cs typeface="CMHCGW+Clear Sans"/>
              </a:rPr>
              <a:t>10</a:t>
            </a: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CMHCGW+Clear Sans"/>
                <a:cs typeface="CMHCGW+Clear Sans"/>
              </a:rPr>
              <a:t>1</a:t>
            </a: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11</a:t>
            </a:r>
            <a:r>
              <a:rPr sz="2100" u="sng" dirty="0">
                <a:solidFill>
                  <a:srgbClr val="64E688"/>
                </a:solidFill>
                <a:latin typeface="CMHCGW+Clear Sans"/>
                <a:cs typeface="CMHCGW+Clear Sans"/>
              </a:rPr>
              <a:t>0</a:t>
            </a: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000</a:t>
            </a:r>
            <a:r>
              <a:rPr sz="2100" u="sng" dirty="0">
                <a:solidFill>
                  <a:srgbClr val="64E688"/>
                </a:solidFill>
                <a:latin typeface="CMHCGW+Clear Sans"/>
                <a:cs typeface="CMHCGW+Clear Sans"/>
              </a:rPr>
              <a:t>0</a:t>
            </a: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00101</a:t>
            </a:r>
            <a:r>
              <a:rPr sz="2100" u="sng" dirty="0">
                <a:solidFill>
                  <a:srgbClr val="64E688"/>
                </a:solidFill>
                <a:latin typeface="CMHCGW+Clear Sans"/>
                <a:cs typeface="CMHCGW+Clear Sans"/>
              </a:rPr>
              <a:t>1</a:t>
            </a: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01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62196" y="970331"/>
            <a:ext cx="6432384" cy="553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055"/>
              </a:lnSpc>
              <a:spcBef>
                <a:spcPts val="0"/>
              </a:spcBef>
              <a:spcAft>
                <a:spcPts val="0"/>
              </a:spcAft>
            </a:pPr>
            <a:r>
              <a:rPr sz="3000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Шифротекст без измененного бита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519828" y="970331"/>
            <a:ext cx="6207932" cy="553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055"/>
              </a:lnSpc>
              <a:spcBef>
                <a:spcPts val="0"/>
              </a:spcBef>
              <a:spcAft>
                <a:spcPts val="0"/>
              </a:spcAft>
            </a:pPr>
            <a:r>
              <a:rPr sz="3000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Шифротекст с измененным битом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42863" y="1049945"/>
            <a:ext cx="864116" cy="38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03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Раунд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353329" y="2158976"/>
            <a:ext cx="5451168" cy="770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38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10000000111100110111000100101001</a:t>
            </a:r>
          </a:p>
          <a:p>
            <a:pPr marL="0" marR="0">
              <a:lnSpc>
                <a:spcPts val="2838"/>
              </a:lnSpc>
              <a:spcBef>
                <a:spcPts val="136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11011100011001011000011001111111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899191" y="2158873"/>
            <a:ext cx="5451168" cy="770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39"/>
              </a:lnSpc>
              <a:spcBef>
                <a:spcPts val="0"/>
              </a:spcBef>
              <a:spcAft>
                <a:spcPts val="0"/>
              </a:spcAft>
            </a:pP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0000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000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000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00101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01</a:t>
            </a:r>
          </a:p>
          <a:p>
            <a:pPr marL="148" marR="0">
              <a:lnSpc>
                <a:spcPts val="2839"/>
              </a:lnSpc>
              <a:spcBef>
                <a:spcPts val="135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0010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0000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00000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516409" y="2339951"/>
            <a:ext cx="316945" cy="16926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11" marR="0">
              <a:lnSpc>
                <a:spcPts val="2838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6</a:t>
            </a:r>
          </a:p>
          <a:p>
            <a:pPr marL="0" marR="0">
              <a:lnSpc>
                <a:spcPts val="2838"/>
              </a:lnSpc>
              <a:spcBef>
                <a:spcPts val="7351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7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353329" y="3453105"/>
            <a:ext cx="5451168" cy="770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38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11011100011001011000011001111111</a:t>
            </a:r>
          </a:p>
          <a:p>
            <a:pPr marL="0" marR="0">
              <a:lnSpc>
                <a:spcPts val="2838"/>
              </a:lnSpc>
              <a:spcBef>
                <a:spcPts val="136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00011111000111101100101101000110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899340" y="3453002"/>
            <a:ext cx="5451168" cy="770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39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0010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0000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00000</a:t>
            </a:r>
          </a:p>
          <a:p>
            <a:pPr marL="16668" marR="0">
              <a:lnSpc>
                <a:spcPts val="2839"/>
              </a:lnSpc>
              <a:spcBef>
                <a:spcPts val="135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00</a:t>
            </a:r>
            <a:r>
              <a:rPr sz="2100" u="sng" dirty="0">
                <a:solidFill>
                  <a:srgbClr val="64E688"/>
                </a:solidFill>
                <a:latin typeface="CMHCGW+Clear Sans"/>
                <a:cs typeface="CMHCGW+Clear Sans"/>
              </a:rPr>
              <a:t>10</a:t>
            </a: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11</a:t>
            </a:r>
            <a:r>
              <a:rPr sz="2100" u="sng" dirty="0">
                <a:solidFill>
                  <a:srgbClr val="64E688"/>
                </a:solidFill>
                <a:latin typeface="CMHCGW+Clear Sans"/>
                <a:cs typeface="CMHCGW+Clear Sans"/>
              </a:rPr>
              <a:t>001</a:t>
            </a: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00</a:t>
            </a:r>
            <a:r>
              <a:rPr sz="2100" u="sng" dirty="0">
                <a:solidFill>
                  <a:srgbClr val="64E688"/>
                </a:solidFill>
                <a:latin typeface="CMHCGW+Clear Sans"/>
                <a:cs typeface="CMHCGW+Clear Sans"/>
              </a:rPr>
              <a:t>00</a:t>
            </a: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CMHCGW+Clear Sans"/>
                <a:cs typeface="CMHCGW+Clear Sans"/>
              </a:rPr>
              <a:t>0</a:t>
            </a: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01</a:t>
            </a:r>
            <a:r>
              <a:rPr sz="2100" u="sng" dirty="0">
                <a:solidFill>
                  <a:srgbClr val="64E688"/>
                </a:solidFill>
                <a:latin typeface="CMHCGW+Clear Sans"/>
                <a:cs typeface="CMHCGW+Clear Sans"/>
              </a:rPr>
              <a:t>0</a:t>
            </a: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CMHCGW+Clear Sans"/>
                <a:cs typeface="CMHCGW+Clear Sans"/>
              </a:rPr>
              <a:t>10100</a:t>
            </a: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CMHCGW+Clear Sans"/>
                <a:cs typeface="CMHCGW+Clear Sans"/>
              </a:rPr>
              <a:t>0</a:t>
            </a: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CMHCGW+Clear Sans"/>
                <a:cs typeface="CMHCGW+Clear Sans"/>
              </a:rPr>
              <a:t>1</a:t>
            </a: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CMHCGW+Clear Sans"/>
                <a:cs typeface="CMHCGW+Clear Sans"/>
              </a:rPr>
              <a:t>001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353329" y="4747231"/>
            <a:ext cx="5451168" cy="770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38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00011111000111101100101101000110</a:t>
            </a:r>
          </a:p>
          <a:p>
            <a:pPr marL="0" marR="0">
              <a:lnSpc>
                <a:spcPts val="2838"/>
              </a:lnSpc>
              <a:spcBef>
                <a:spcPts val="136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00100001011001011000100110010110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99340" y="4747128"/>
            <a:ext cx="5451168" cy="770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39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001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10100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001</a:t>
            </a:r>
          </a:p>
          <a:p>
            <a:pPr marL="0" marR="0">
              <a:lnSpc>
                <a:spcPts val="2839"/>
              </a:lnSpc>
              <a:spcBef>
                <a:spcPts val="135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0111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010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1010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521321" y="4928206"/>
            <a:ext cx="307051" cy="3985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38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8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353329" y="6041360"/>
            <a:ext cx="5451168" cy="770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38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00100001011001011000100110010110</a:t>
            </a:r>
          </a:p>
          <a:p>
            <a:pPr marL="0" marR="0">
              <a:lnSpc>
                <a:spcPts val="2838"/>
              </a:lnSpc>
              <a:spcBef>
                <a:spcPts val="136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10000101100100110100100111010101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0899191" y="6041257"/>
            <a:ext cx="5451168" cy="770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8" marR="0">
              <a:lnSpc>
                <a:spcPts val="2839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0111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010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1010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</a:t>
            </a:r>
          </a:p>
          <a:p>
            <a:pPr marL="0" marR="0">
              <a:lnSpc>
                <a:spcPts val="2839"/>
              </a:lnSpc>
              <a:spcBef>
                <a:spcPts val="135"/>
              </a:spcBef>
              <a:spcAft>
                <a:spcPts val="0"/>
              </a:spcAft>
            </a:pP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000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011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1001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100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101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521321" y="6222335"/>
            <a:ext cx="307051" cy="3985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38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9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353329" y="7335482"/>
            <a:ext cx="5451168" cy="770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38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10000101100100110100100111010101</a:t>
            </a:r>
          </a:p>
          <a:p>
            <a:pPr marL="0" marR="0">
              <a:lnSpc>
                <a:spcPts val="2838"/>
              </a:lnSpc>
              <a:spcBef>
                <a:spcPts val="136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11000100100110100001110110001101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0899191" y="7335380"/>
            <a:ext cx="5451168" cy="770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39"/>
              </a:lnSpc>
              <a:spcBef>
                <a:spcPts val="0"/>
              </a:spcBef>
              <a:spcAft>
                <a:spcPts val="0"/>
              </a:spcAft>
            </a:pP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000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011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1001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100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101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</a:t>
            </a:r>
          </a:p>
          <a:p>
            <a:pPr marL="16668" marR="0">
              <a:lnSpc>
                <a:spcPts val="2839"/>
              </a:lnSpc>
              <a:spcBef>
                <a:spcPts val="135"/>
              </a:spcBef>
              <a:spcAft>
                <a:spcPts val="0"/>
              </a:spcAft>
            </a:pPr>
            <a:r>
              <a:rPr sz="2100" u="sng" dirty="0">
                <a:solidFill>
                  <a:srgbClr val="64E688"/>
                </a:solidFill>
                <a:latin typeface="CMHCGW+Clear Sans"/>
                <a:cs typeface="CMHCGW+Clear Sans"/>
              </a:rPr>
              <a:t>00</a:t>
            </a: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000</a:t>
            </a:r>
            <a:r>
              <a:rPr sz="2100" u="sng" dirty="0">
                <a:solidFill>
                  <a:srgbClr val="64E688"/>
                </a:solidFill>
                <a:latin typeface="CMHCGW+Clear Sans"/>
                <a:cs typeface="CMHCGW+Clear Sans"/>
              </a:rPr>
              <a:t>0</a:t>
            </a: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001001</a:t>
            </a:r>
            <a:r>
              <a:rPr sz="2100" u="sng" dirty="0">
                <a:solidFill>
                  <a:srgbClr val="64E688"/>
                </a:solidFill>
                <a:latin typeface="CMHCGW+Clear Sans"/>
                <a:cs typeface="CMHCGW+Clear Sans"/>
              </a:rPr>
              <a:t>01</a:t>
            </a: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100</a:t>
            </a:r>
            <a:r>
              <a:rPr sz="2100" u="sng" dirty="0">
                <a:solidFill>
                  <a:srgbClr val="64E688"/>
                </a:solidFill>
                <a:latin typeface="CMHCGW+Clear Sans"/>
                <a:cs typeface="CMHCGW+Clear Sans"/>
              </a:rPr>
              <a:t>11</a:t>
            </a: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CMHCGW+Clear Sans"/>
                <a:cs typeface="CMHCGW+Clear Sans"/>
              </a:rPr>
              <a:t>00</a:t>
            </a: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CMHCGW+Clear Sans"/>
                <a:cs typeface="CMHCGW+Clear Sans"/>
              </a:rPr>
              <a:t>0</a:t>
            </a: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CMHCGW+Clear Sans"/>
                <a:cs typeface="CMHCGW+Clear Sans"/>
              </a:rPr>
              <a:t>11</a:t>
            </a: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01</a:t>
            </a:r>
            <a:r>
              <a:rPr sz="2100" u="sng" dirty="0">
                <a:solidFill>
                  <a:srgbClr val="64E688"/>
                </a:solidFill>
                <a:latin typeface="CMHCGW+Clear Sans"/>
                <a:cs typeface="CMHCGW+Clear Sans"/>
              </a:rPr>
              <a:t>01</a:t>
            </a: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1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434107" y="7516457"/>
            <a:ext cx="481490" cy="16545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38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10</a:t>
            </a:r>
          </a:p>
          <a:p>
            <a:pPr marL="0" marR="0">
              <a:lnSpc>
                <a:spcPts val="2838"/>
              </a:lnSpc>
              <a:spcBef>
                <a:spcPts val="7051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11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3369997" y="8581984"/>
            <a:ext cx="5417843" cy="770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38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11000100100110100001110110001101</a:t>
            </a:r>
          </a:p>
          <a:p>
            <a:pPr marL="0" marR="0">
              <a:lnSpc>
                <a:spcPts val="2838"/>
              </a:lnSpc>
              <a:spcBef>
                <a:spcPts val="136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10010011001011001001110010010111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0915860" y="8581882"/>
            <a:ext cx="5417843" cy="770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39"/>
              </a:lnSpc>
              <a:spcBef>
                <a:spcPts val="0"/>
              </a:spcBef>
              <a:spcAft>
                <a:spcPts val="0"/>
              </a:spcAft>
            </a:pPr>
            <a:r>
              <a:rPr sz="2100" u="sng" dirty="0">
                <a:solidFill>
                  <a:srgbClr val="64E688"/>
                </a:solidFill>
                <a:latin typeface="CMHCGW+Clear Sans"/>
                <a:cs typeface="CMHCGW+Clear Sans"/>
              </a:rPr>
              <a:t>00</a:t>
            </a: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000</a:t>
            </a:r>
            <a:r>
              <a:rPr sz="2100" u="sng" dirty="0">
                <a:solidFill>
                  <a:srgbClr val="64E688"/>
                </a:solidFill>
                <a:latin typeface="CMHCGW+Clear Sans"/>
                <a:cs typeface="CMHCGW+Clear Sans"/>
              </a:rPr>
              <a:t>0</a:t>
            </a: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001001</a:t>
            </a:r>
            <a:r>
              <a:rPr sz="2100" u="sng" dirty="0">
                <a:solidFill>
                  <a:srgbClr val="64E688"/>
                </a:solidFill>
                <a:latin typeface="CMHCGW+Clear Sans"/>
                <a:cs typeface="CMHCGW+Clear Sans"/>
              </a:rPr>
              <a:t>01</a:t>
            </a: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100</a:t>
            </a:r>
            <a:r>
              <a:rPr sz="2100" u="sng" dirty="0">
                <a:solidFill>
                  <a:srgbClr val="64E688"/>
                </a:solidFill>
                <a:latin typeface="CMHCGW+Clear Sans"/>
                <a:cs typeface="CMHCGW+Clear Sans"/>
              </a:rPr>
              <a:t>11</a:t>
            </a: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CMHCGW+Clear Sans"/>
                <a:cs typeface="CMHCGW+Clear Sans"/>
              </a:rPr>
              <a:t>00</a:t>
            </a: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CMHCGW+Clear Sans"/>
                <a:cs typeface="CMHCGW+Clear Sans"/>
              </a:rPr>
              <a:t>0</a:t>
            </a: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CMHCGW+Clear Sans"/>
                <a:cs typeface="CMHCGW+Clear Sans"/>
              </a:rPr>
              <a:t>11</a:t>
            </a: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01</a:t>
            </a:r>
            <a:r>
              <a:rPr sz="2100" u="sng" dirty="0">
                <a:solidFill>
                  <a:srgbClr val="64E688"/>
                </a:solidFill>
                <a:latin typeface="CMHCGW+Clear Sans"/>
                <a:cs typeface="CMHCGW+Clear Sans"/>
              </a:rPr>
              <a:t>01</a:t>
            </a: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1</a:t>
            </a:r>
          </a:p>
          <a:p>
            <a:pPr marL="0" marR="0">
              <a:lnSpc>
                <a:spcPts val="2839"/>
              </a:lnSpc>
              <a:spcBef>
                <a:spcPts val="135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CMHCGW+Clear Sans"/>
                <a:cs typeface="CMHCGW+Clear Sans"/>
              </a:rPr>
              <a:t>1</a:t>
            </a: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CMHCGW+Clear Sans"/>
                <a:cs typeface="CMHCGW+Clear Sans"/>
              </a:rPr>
              <a:t>01</a:t>
            </a: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CMHCGW+Clear Sans"/>
                <a:cs typeface="CMHCGW+Clear Sans"/>
              </a:rPr>
              <a:t>0</a:t>
            </a: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1001011</a:t>
            </a:r>
            <a:r>
              <a:rPr sz="2100" u="sng" dirty="0">
                <a:solidFill>
                  <a:srgbClr val="64E688"/>
                </a:solidFill>
                <a:latin typeface="CMHCGW+Clear Sans"/>
                <a:cs typeface="CMHCGW+Clear Sans"/>
              </a:rPr>
              <a:t>1101</a:t>
            </a: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01</a:t>
            </a:r>
            <a:r>
              <a:rPr sz="2100" u="sng" dirty="0">
                <a:solidFill>
                  <a:srgbClr val="64E688"/>
                </a:solidFill>
                <a:latin typeface="CMHCGW+Clear Sans"/>
                <a:cs typeface="CMHCGW+Clear Sans"/>
              </a:rPr>
              <a:t>00</a:t>
            </a: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00</a:t>
            </a:r>
            <a:r>
              <a:rPr sz="2100" u="sng" dirty="0">
                <a:solidFill>
                  <a:srgbClr val="64E688"/>
                </a:solidFill>
                <a:latin typeface="CMHCGW+Clear Sans"/>
                <a:cs typeface="CMHCGW+Clear Sans"/>
              </a:rPr>
              <a:t>01</a:t>
            </a: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CMHCGW+Clear Sans"/>
                <a:cs typeface="CMHCGW+Clear Sans"/>
              </a:rPr>
              <a:t>01000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62196" y="1550091"/>
            <a:ext cx="6432384" cy="553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055"/>
              </a:lnSpc>
              <a:spcBef>
                <a:spcPts val="0"/>
              </a:spcBef>
              <a:spcAft>
                <a:spcPts val="0"/>
              </a:spcAft>
            </a:pPr>
            <a:r>
              <a:rPr sz="3000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Шифротекст без измененного бита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519828" y="1550091"/>
            <a:ext cx="6207932" cy="553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055"/>
              </a:lnSpc>
              <a:spcBef>
                <a:spcPts val="0"/>
              </a:spcBef>
              <a:spcAft>
                <a:spcPts val="0"/>
              </a:spcAft>
            </a:pPr>
            <a:r>
              <a:rPr sz="3000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Шифротекст с измененным битом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42863" y="1629705"/>
            <a:ext cx="864116" cy="1818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03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Раунд</a:t>
            </a:r>
          </a:p>
          <a:p>
            <a:pPr marL="202852" marR="0">
              <a:lnSpc>
                <a:spcPts val="2703"/>
              </a:lnSpc>
              <a:spcBef>
                <a:spcPts val="8611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353329" y="2872086"/>
            <a:ext cx="5451168" cy="770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38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10010011001011001001110010010111</a:t>
            </a:r>
          </a:p>
          <a:p>
            <a:pPr marL="0" marR="0">
              <a:lnSpc>
                <a:spcPts val="2838"/>
              </a:lnSpc>
              <a:spcBef>
                <a:spcPts val="136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00010111000111101011001001100101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897108" y="2871983"/>
            <a:ext cx="5453063" cy="7701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39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1001011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1101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01000</a:t>
            </a:r>
          </a:p>
          <a:p>
            <a:pPr marL="0" marR="0">
              <a:lnSpc>
                <a:spcPts val="2839"/>
              </a:lnSpc>
              <a:spcBef>
                <a:spcPts val="135"/>
              </a:spcBef>
              <a:spcAft>
                <a:spcPts val="0"/>
              </a:spcAft>
            </a:pP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011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000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0100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100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353329" y="4321407"/>
            <a:ext cx="5451168" cy="770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38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00010111000111101011001001100101</a:t>
            </a:r>
          </a:p>
          <a:p>
            <a:pPr marL="0" marR="0">
              <a:lnSpc>
                <a:spcPts val="2838"/>
              </a:lnSpc>
              <a:spcBef>
                <a:spcPts val="136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00111010101000000001110010000010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899191" y="4321304"/>
            <a:ext cx="5451168" cy="770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39"/>
              </a:lnSpc>
              <a:spcBef>
                <a:spcPts val="0"/>
              </a:spcBef>
              <a:spcAft>
                <a:spcPts val="0"/>
              </a:spcAft>
            </a:pP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011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000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0100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100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</a:t>
            </a:r>
          </a:p>
          <a:p>
            <a:pPr marL="148" marR="0">
              <a:lnSpc>
                <a:spcPts val="2839"/>
              </a:lnSpc>
              <a:spcBef>
                <a:spcPts val="135"/>
              </a:spcBef>
              <a:spcAft>
                <a:spcPts val="0"/>
              </a:spcAft>
            </a:pP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110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000111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01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433066" y="4502382"/>
            <a:ext cx="483573" cy="42939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11" marR="0">
              <a:lnSpc>
                <a:spcPts val="2838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13</a:t>
            </a:r>
          </a:p>
          <a:p>
            <a:pPr marL="0" marR="0">
              <a:lnSpc>
                <a:spcPts val="2838"/>
              </a:lnSpc>
              <a:spcBef>
                <a:spcPts val="7453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14</a:t>
            </a:r>
          </a:p>
          <a:p>
            <a:pPr marL="5953" marR="0">
              <a:lnSpc>
                <a:spcPts val="2838"/>
              </a:lnSpc>
              <a:spcBef>
                <a:spcPts val="7351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15</a:t>
            </a:r>
          </a:p>
          <a:p>
            <a:pPr marL="5953" marR="0">
              <a:lnSpc>
                <a:spcPts val="2838"/>
              </a:lnSpc>
              <a:spcBef>
                <a:spcPts val="7351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CMHCGW+Clear Sans"/>
                <a:cs typeface="CMHCGW+Clear Sans"/>
              </a:rPr>
              <a:t>16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353329" y="5628499"/>
            <a:ext cx="5451168" cy="770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38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00111010101000000001110010000010</a:t>
            </a:r>
          </a:p>
          <a:p>
            <a:pPr marL="0" marR="0">
              <a:lnSpc>
                <a:spcPts val="2838"/>
              </a:lnSpc>
              <a:spcBef>
                <a:spcPts val="136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11000110101001101010110000111111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99042" y="5628396"/>
            <a:ext cx="5451168" cy="770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7" marR="0">
              <a:lnSpc>
                <a:spcPts val="2839"/>
              </a:lnSpc>
              <a:spcBef>
                <a:spcPts val="0"/>
              </a:spcBef>
              <a:spcAft>
                <a:spcPts val="0"/>
              </a:spcAft>
            </a:pP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110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000111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01</a:t>
            </a:r>
          </a:p>
          <a:p>
            <a:pPr marL="0" marR="0">
              <a:lnSpc>
                <a:spcPts val="2839"/>
              </a:lnSpc>
              <a:spcBef>
                <a:spcPts val="135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011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011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101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100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0101100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00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353329" y="6922624"/>
            <a:ext cx="5451168" cy="770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38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11000110101001101010110000111111</a:t>
            </a:r>
          </a:p>
          <a:p>
            <a:pPr marL="0" marR="0">
              <a:lnSpc>
                <a:spcPts val="2838"/>
              </a:lnSpc>
              <a:spcBef>
                <a:spcPts val="136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11011001100011000001110000011001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0899042" y="6922522"/>
            <a:ext cx="5451168" cy="770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39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011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011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101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100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0101100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00</a:t>
            </a:r>
          </a:p>
          <a:p>
            <a:pPr marL="148" marR="0">
              <a:lnSpc>
                <a:spcPts val="2839"/>
              </a:lnSpc>
              <a:spcBef>
                <a:spcPts val="135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011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1111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011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110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353329" y="8216750"/>
            <a:ext cx="5451168" cy="770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38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11011001100011000001110000011001</a:t>
            </a:r>
          </a:p>
          <a:p>
            <a:pPr marL="0" marR="0">
              <a:lnSpc>
                <a:spcPts val="2838"/>
              </a:lnSpc>
              <a:spcBef>
                <a:spcPts val="136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10111000101010000011000010110010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0899191" y="8216648"/>
            <a:ext cx="5451168" cy="770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39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011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1111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011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110</a:t>
            </a:r>
          </a:p>
          <a:p>
            <a:pPr marL="0" marR="0">
              <a:lnSpc>
                <a:spcPts val="2839"/>
              </a:lnSpc>
              <a:spcBef>
                <a:spcPts val="135"/>
              </a:spcBef>
              <a:spcAft>
                <a:spcPts val="0"/>
              </a:spcAft>
            </a:pP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0100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010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000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110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010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00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HFNTTD+Clear Sans Medium"/>
                <a:cs typeface="HFNTTD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HFNTTD+Clear Sans Medium"/>
                <a:cs typeface="HFNTTD+Clear Sans Medium"/>
              </a:rPr>
              <a:t>10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211869" y="1349527"/>
            <a:ext cx="4279264" cy="392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0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FFFFFF"/>
                </a:solidFill>
                <a:latin typeface="RBDOSH+Open Sans ExtraBold"/>
                <a:cs typeface="RBDOSH+Open Sans ExtraBold"/>
              </a:rPr>
              <a:t>Количество</a:t>
            </a:r>
            <a:r>
              <a:rPr sz="2050" spc="20" dirty="0">
                <a:solidFill>
                  <a:srgbClr val="FFFFFF"/>
                </a:solidFill>
                <a:latin typeface="RBDOSH+Open Sans ExtraBold"/>
                <a:cs typeface="RBDOSH+Open Sans ExtraBold"/>
              </a:rPr>
              <a:t> </a:t>
            </a:r>
            <a:r>
              <a:rPr sz="2050" dirty="0">
                <a:solidFill>
                  <a:srgbClr val="FFFFFF"/>
                </a:solidFill>
                <a:latin typeface="RBDOSH+Open Sans ExtraBold"/>
                <a:cs typeface="RBDOSH+Open Sans ExtraBold"/>
              </a:rPr>
              <a:t>измененных</a:t>
            </a:r>
            <a:r>
              <a:rPr sz="2050" spc="20" dirty="0">
                <a:solidFill>
                  <a:srgbClr val="FFFFFF"/>
                </a:solidFill>
                <a:latin typeface="RBDOSH+Open Sans ExtraBold"/>
                <a:cs typeface="RBDOSH+Open Sans ExtraBold"/>
              </a:rPr>
              <a:t> </a:t>
            </a:r>
            <a:r>
              <a:rPr sz="2050" dirty="0">
                <a:solidFill>
                  <a:srgbClr val="FFFFFF"/>
                </a:solidFill>
                <a:latin typeface="RBDOSH+Open Sans ExtraBold"/>
                <a:cs typeface="RBDOSH+Open Sans ExtraBold"/>
              </a:rPr>
              <a:t>бит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527118" y="1697652"/>
            <a:ext cx="457415" cy="6980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0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FFFFFF"/>
                </a:solidFill>
                <a:latin typeface="RBDOSH+Open Sans ExtraBold"/>
                <a:cs typeface="RBDOSH+Open Sans ExtraBold"/>
              </a:rPr>
              <a:t>40</a:t>
            </a:r>
          </a:p>
          <a:p>
            <a:pPr marL="0" marR="0">
              <a:lnSpc>
                <a:spcPts val="2790"/>
              </a:lnSpc>
              <a:spcBef>
                <a:spcPts val="10178"/>
              </a:spcBef>
              <a:spcAft>
                <a:spcPts val="0"/>
              </a:spcAft>
            </a:pPr>
            <a:r>
              <a:rPr sz="2050" dirty="0">
                <a:solidFill>
                  <a:srgbClr val="FFFFFF"/>
                </a:solidFill>
                <a:latin typeface="RBDOSH+Open Sans ExtraBold"/>
                <a:cs typeface="RBDOSH+Open Sans ExtraBold"/>
              </a:rPr>
              <a:t>30</a:t>
            </a:r>
          </a:p>
          <a:p>
            <a:pPr marL="0" marR="0">
              <a:lnSpc>
                <a:spcPts val="2790"/>
              </a:lnSpc>
              <a:spcBef>
                <a:spcPts val="10128"/>
              </a:spcBef>
              <a:spcAft>
                <a:spcPts val="0"/>
              </a:spcAft>
            </a:pPr>
            <a:r>
              <a:rPr sz="2050" dirty="0">
                <a:solidFill>
                  <a:srgbClr val="FFFFFF"/>
                </a:solidFill>
                <a:latin typeface="RBDOSH+Open Sans ExtraBold"/>
                <a:cs typeface="RBDOSH+Open Sans ExtraBold"/>
              </a:rPr>
              <a:t>20</a:t>
            </a:r>
          </a:p>
          <a:p>
            <a:pPr marL="0" marR="0">
              <a:lnSpc>
                <a:spcPts val="2790"/>
              </a:lnSpc>
              <a:spcBef>
                <a:spcPts val="10178"/>
              </a:spcBef>
              <a:spcAft>
                <a:spcPts val="0"/>
              </a:spcAft>
            </a:pPr>
            <a:r>
              <a:rPr sz="2050" dirty="0">
                <a:solidFill>
                  <a:srgbClr val="FFFFFF"/>
                </a:solidFill>
                <a:latin typeface="RBDOSH+Open Sans ExtraBold"/>
                <a:cs typeface="RBDOSH+Open Sans ExtraBold"/>
              </a:rPr>
              <a:t>10</a:t>
            </a:r>
          </a:p>
          <a:p>
            <a:pPr marL="152507" marR="0">
              <a:lnSpc>
                <a:spcPts val="2790"/>
              </a:lnSpc>
              <a:spcBef>
                <a:spcPts val="10178"/>
              </a:spcBef>
              <a:spcAft>
                <a:spcPts val="0"/>
              </a:spcAft>
            </a:pPr>
            <a:r>
              <a:rPr sz="2050" dirty="0">
                <a:solidFill>
                  <a:srgbClr val="FFFFFF"/>
                </a:solidFill>
                <a:latin typeface="RBDOSH+Open Sans ExtraBold"/>
                <a:cs typeface="RBDOSH+Open Sans ExtraBold"/>
              </a:rPr>
              <a:t>0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94801" y="2057678"/>
            <a:ext cx="7629227" cy="869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44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FFFF"/>
                </a:solidFill>
                <a:latin typeface="MKVBLH+Clear Sans"/>
                <a:cs typeface="MKVBLH+Clear Sans"/>
              </a:rPr>
              <a:t>После прохождения всех раундов было изменено 34</a:t>
            </a:r>
          </a:p>
          <a:p>
            <a:pPr marL="0" marR="0">
              <a:lnSpc>
                <a:spcPts val="3244"/>
              </a:lnSpc>
              <a:spcBef>
                <a:spcPts val="55"/>
              </a:spcBef>
              <a:spcAft>
                <a:spcPts val="0"/>
              </a:spcAft>
            </a:pPr>
            <a:r>
              <a:rPr sz="2400" dirty="0">
                <a:solidFill>
                  <a:srgbClr val="FFFFFF"/>
                </a:solidFill>
                <a:latin typeface="MKVBLH+Clear Sans"/>
                <a:cs typeface="MKVBLH+Clear Sans"/>
              </a:rPr>
              <a:t>бита.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94801" y="4991378"/>
            <a:ext cx="7702599" cy="1707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44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FFFF"/>
                </a:solidFill>
                <a:latin typeface="MKVBLH+Clear Sans"/>
                <a:cs typeface="MKVBLH+Clear Sans"/>
              </a:rPr>
              <a:t>Следовательно рассматриваемый алгоритм</a:t>
            </a:r>
          </a:p>
          <a:p>
            <a:pPr marL="0" marR="0">
              <a:lnSpc>
                <a:spcPts val="3244"/>
              </a:lnSpc>
              <a:spcBef>
                <a:spcPts val="55"/>
              </a:spcBef>
              <a:spcAft>
                <a:spcPts val="0"/>
              </a:spcAft>
            </a:pPr>
            <a:r>
              <a:rPr sz="2400" dirty="0">
                <a:solidFill>
                  <a:srgbClr val="FFFFFF"/>
                </a:solidFill>
                <a:latin typeface="MKVBLH+Clear Sans"/>
                <a:cs typeface="MKVBLH+Clear Sans"/>
              </a:rPr>
              <a:t>удовлетворяет требованиям лавинного критерия, т.к.</a:t>
            </a:r>
          </a:p>
          <a:p>
            <a:pPr marL="0" marR="0">
              <a:lnSpc>
                <a:spcPts val="3244"/>
              </a:lnSpc>
              <a:spcBef>
                <a:spcPts val="55"/>
              </a:spcBef>
              <a:spcAft>
                <a:spcPts val="0"/>
              </a:spcAft>
            </a:pPr>
            <a:r>
              <a:rPr sz="2400" dirty="0">
                <a:solidFill>
                  <a:srgbClr val="FFFFFF"/>
                </a:solidFill>
                <a:latin typeface="MKVBLH+Clear Sans"/>
                <a:cs typeface="MKVBLH+Clear Sans"/>
              </a:rPr>
              <a:t>чем меньше значение лавинного параметра, тем</a:t>
            </a:r>
          </a:p>
          <a:p>
            <a:pPr marL="0" marR="0">
              <a:lnSpc>
                <a:spcPts val="3244"/>
              </a:lnSpc>
              <a:spcBef>
                <a:spcPts val="55"/>
              </a:spcBef>
              <a:spcAft>
                <a:spcPts val="0"/>
              </a:spcAft>
            </a:pPr>
            <a:r>
              <a:rPr sz="2400" dirty="0">
                <a:solidFill>
                  <a:srgbClr val="FFFFFF"/>
                </a:solidFill>
                <a:latin typeface="MKVBLH+Clear Sans"/>
                <a:cs typeface="MKVBLH+Clear Sans"/>
              </a:rPr>
              <a:t>сильнее лавинный эффект в преобразовании.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839152" y="9046639"/>
            <a:ext cx="987028" cy="45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44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FFFF"/>
                </a:solidFill>
                <a:latin typeface="MKVBLH+Clear Sans"/>
                <a:cs typeface="MKVBLH+Clear Sans"/>
              </a:rPr>
              <a:t>Раунд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53663" y="539029"/>
            <a:ext cx="11448022" cy="7215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81"/>
              </a:lnSpc>
              <a:spcBef>
                <a:spcPts val="0"/>
              </a:spcBef>
              <a:spcAft>
                <a:spcPts val="0"/>
              </a:spcAft>
            </a:pPr>
            <a:r>
              <a:rPr sz="4000" spc="-13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ВЛИЯНИЕ</a:t>
            </a:r>
            <a:r>
              <a:rPr sz="4000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 </a:t>
            </a:r>
            <a:r>
              <a:rPr sz="4000" spc="-13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СООБЩЕНИЯ</a:t>
            </a:r>
            <a:r>
              <a:rPr sz="4000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 </a:t>
            </a:r>
            <a:r>
              <a:rPr sz="4000" spc="-13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НА</a:t>
            </a:r>
            <a:r>
              <a:rPr sz="4000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 </a:t>
            </a:r>
            <a:r>
              <a:rPr sz="4000" spc="-14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ЛАВИННЫЙ</a:t>
            </a:r>
            <a:r>
              <a:rPr sz="4000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 </a:t>
            </a:r>
            <a:r>
              <a:rPr sz="4000" spc="-13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ЭФФЕКТ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748602" y="2005901"/>
            <a:ext cx="1699436" cy="11415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695" marR="0">
              <a:lnSpc>
                <a:spcPts val="2838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Количество</a:t>
            </a:r>
          </a:p>
          <a:p>
            <a:pPr marL="0" marR="0">
              <a:lnSpc>
                <a:spcPts val="2838"/>
              </a:lnSpc>
              <a:spcBef>
                <a:spcPts val="136"/>
              </a:spcBef>
              <a:spcAft>
                <a:spcPts val="0"/>
              </a:spcAft>
            </a:pPr>
            <a:r>
              <a:rPr sz="2100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измененных</a:t>
            </a:r>
          </a:p>
          <a:p>
            <a:pPr marL="408086" marR="0">
              <a:lnSpc>
                <a:spcPts val="2838"/>
              </a:lnSpc>
              <a:spcBef>
                <a:spcPts val="86"/>
              </a:spcBef>
              <a:spcAft>
                <a:spcPts val="0"/>
              </a:spcAft>
            </a:pPr>
            <a:r>
              <a:rPr sz="2100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битов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193564" y="2044708"/>
            <a:ext cx="5023723" cy="553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055"/>
              </a:lnSpc>
              <a:spcBef>
                <a:spcPts val="0"/>
              </a:spcBef>
              <a:spcAft>
                <a:spcPts val="0"/>
              </a:spcAft>
            </a:pPr>
            <a:r>
              <a:rPr sz="3000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Шифротекст с измененным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81419" y="2301883"/>
            <a:ext cx="2224685" cy="553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055"/>
              </a:lnSpc>
              <a:spcBef>
                <a:spcPts val="0"/>
              </a:spcBef>
              <a:spcAft>
                <a:spcPts val="0"/>
              </a:spcAft>
            </a:pPr>
            <a:r>
              <a:rPr sz="3000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Сообщение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699903" y="2301883"/>
            <a:ext cx="2368454" cy="553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055"/>
              </a:lnSpc>
              <a:spcBef>
                <a:spcPts val="0"/>
              </a:spcBef>
              <a:spcAft>
                <a:spcPts val="0"/>
              </a:spcAft>
            </a:pPr>
            <a:r>
              <a:rPr sz="3000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Шифротекст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2085616" y="2568583"/>
            <a:ext cx="1239689" cy="553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055"/>
              </a:lnSpc>
              <a:spcBef>
                <a:spcPts val="0"/>
              </a:spcBef>
              <a:spcAft>
                <a:spcPts val="0"/>
              </a:spcAft>
            </a:pPr>
            <a:r>
              <a:rPr sz="3000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битом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175457" y="3577526"/>
            <a:ext cx="5417843" cy="770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38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MKVBLH+Clear Sans"/>
                <a:cs typeface="MKVBLH+Clear Sans"/>
              </a:rPr>
              <a:t>11110001110010110000110010111110</a:t>
            </a:r>
          </a:p>
          <a:p>
            <a:pPr marL="0" marR="0">
              <a:lnSpc>
                <a:spcPts val="2838"/>
              </a:lnSpc>
              <a:spcBef>
                <a:spcPts val="136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MKVBLH+Clear Sans"/>
                <a:cs typeface="MKVBLH+Clear Sans"/>
              </a:rPr>
              <a:t>10100110010011011111101111100110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980740" y="3577423"/>
            <a:ext cx="5451168" cy="770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39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11110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110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11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110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11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01100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0111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10</a:t>
            </a:r>
          </a:p>
          <a:p>
            <a:pPr marL="0" marR="0">
              <a:lnSpc>
                <a:spcPts val="2839"/>
              </a:lnSpc>
              <a:spcBef>
                <a:spcPts val="135"/>
              </a:spcBef>
              <a:spcAft>
                <a:spcPts val="0"/>
              </a:spcAft>
            </a:pP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01001100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011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11011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1110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863635" y="3768026"/>
            <a:ext cx="1060001" cy="3985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38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hiworld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6361327" y="3768026"/>
            <a:ext cx="473679" cy="16463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38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21</a:t>
            </a:r>
          </a:p>
          <a:p>
            <a:pPr marL="5060" marR="0">
              <a:lnSpc>
                <a:spcPts val="2838"/>
              </a:lnSpc>
              <a:spcBef>
                <a:spcPts val="7036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33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158788" y="4825301"/>
            <a:ext cx="5451168" cy="770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38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00110001101100001010010101000100</a:t>
            </a:r>
          </a:p>
          <a:p>
            <a:pPr marL="0" marR="0">
              <a:lnSpc>
                <a:spcPts val="2838"/>
              </a:lnSpc>
              <a:spcBef>
                <a:spcPts val="136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01101001100000110101011111010100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9980591" y="4825198"/>
            <a:ext cx="5451168" cy="770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8" marR="0">
              <a:lnSpc>
                <a:spcPts val="2839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1001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001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01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000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0010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010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110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00</a:t>
            </a:r>
          </a:p>
          <a:p>
            <a:pPr marL="0" marR="0">
              <a:lnSpc>
                <a:spcPts val="2839"/>
              </a:lnSpc>
              <a:spcBef>
                <a:spcPts val="135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011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1001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011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11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110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010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00101011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756330" y="5015801"/>
            <a:ext cx="1274665" cy="3985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38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byeworld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158788" y="6076633"/>
            <a:ext cx="5451168" cy="7700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38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11001001010011010011100111111111</a:t>
            </a:r>
          </a:p>
          <a:p>
            <a:pPr marL="0" marR="0">
              <a:lnSpc>
                <a:spcPts val="2838"/>
              </a:lnSpc>
              <a:spcBef>
                <a:spcPts val="136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10000010111111110000001010101001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9980888" y="6076530"/>
            <a:ext cx="5451168" cy="770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39"/>
              </a:lnSpc>
              <a:spcBef>
                <a:spcPts val="0"/>
              </a:spcBef>
              <a:spcAft>
                <a:spcPts val="0"/>
              </a:spcAft>
            </a:pP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00110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01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0110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011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1111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</a:t>
            </a:r>
          </a:p>
          <a:p>
            <a:pPr marL="0" marR="0">
              <a:lnSpc>
                <a:spcPts val="2839"/>
              </a:lnSpc>
              <a:spcBef>
                <a:spcPts val="135"/>
              </a:spcBef>
              <a:spcAft>
                <a:spcPts val="0"/>
              </a:spcAft>
            </a:pP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01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11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01111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111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11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000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1001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859319" y="6267132"/>
            <a:ext cx="1068853" cy="15987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789" marR="0">
              <a:lnSpc>
                <a:spcPts val="2838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desdes</a:t>
            </a:r>
          </a:p>
          <a:p>
            <a:pPr marL="0" marR="0">
              <a:lnSpc>
                <a:spcPts val="2838"/>
              </a:lnSpc>
              <a:spcBef>
                <a:spcPts val="6661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science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6366387" y="6267132"/>
            <a:ext cx="463786" cy="2806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38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28</a:t>
            </a:r>
          </a:p>
          <a:p>
            <a:pPr marL="0" marR="0">
              <a:lnSpc>
                <a:spcPts val="2838"/>
              </a:lnSpc>
              <a:spcBef>
                <a:spcPts val="6661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36</a:t>
            </a:r>
          </a:p>
          <a:p>
            <a:pPr marL="0" marR="0">
              <a:lnSpc>
                <a:spcPts val="2838"/>
              </a:lnSpc>
              <a:spcBef>
                <a:spcPts val="6674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29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4158788" y="7276783"/>
            <a:ext cx="5451168" cy="770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38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11000011110011110111110011100001</a:t>
            </a:r>
          </a:p>
          <a:p>
            <a:pPr marL="0" marR="0">
              <a:lnSpc>
                <a:spcPts val="2838"/>
              </a:lnSpc>
              <a:spcBef>
                <a:spcPts val="136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00011011001111001110111101111101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9980740" y="7276680"/>
            <a:ext cx="5451168" cy="770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39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111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0000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10111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10001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000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</a:t>
            </a:r>
          </a:p>
          <a:p>
            <a:pPr marL="148" marR="0">
              <a:lnSpc>
                <a:spcPts val="2839"/>
              </a:lnSpc>
              <a:spcBef>
                <a:spcPts val="135"/>
              </a:spcBef>
              <a:spcAft>
                <a:spcPts val="0"/>
              </a:spcAft>
            </a:pP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11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100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1000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100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010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4158788" y="8484935"/>
            <a:ext cx="5451168" cy="770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38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10011000001011110101100101000000</a:t>
            </a:r>
          </a:p>
          <a:p>
            <a:pPr marL="0" marR="0">
              <a:lnSpc>
                <a:spcPts val="2838"/>
              </a:lnSpc>
              <a:spcBef>
                <a:spcPts val="136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11000101100100010010011000001001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9980591" y="8484832"/>
            <a:ext cx="5451168" cy="770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39"/>
              </a:lnSpc>
              <a:spcBef>
                <a:spcPts val="0"/>
              </a:spcBef>
              <a:spcAft>
                <a:spcPts val="0"/>
              </a:spcAft>
            </a:pP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01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011000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11010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00101000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111</a:t>
            </a:r>
          </a:p>
          <a:p>
            <a:pPr marL="148" marR="0">
              <a:lnSpc>
                <a:spcPts val="2839"/>
              </a:lnSpc>
              <a:spcBef>
                <a:spcPts val="135"/>
              </a:spcBef>
              <a:spcAft>
                <a:spcPts val="0"/>
              </a:spcAft>
            </a:pP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11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010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000100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1001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011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730285" y="8675435"/>
            <a:ext cx="1326996" cy="3985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38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computer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28700" y="1006964"/>
            <a:ext cx="13141709" cy="1219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298"/>
              </a:lnSpc>
              <a:spcBef>
                <a:spcPts val="0"/>
              </a:spcBef>
              <a:spcAft>
                <a:spcPts val="0"/>
              </a:spcAft>
            </a:pPr>
            <a:r>
              <a:rPr sz="7750" dirty="0">
                <a:solidFill>
                  <a:srgbClr val="64E688"/>
                </a:solidFill>
                <a:latin typeface="PPUQVW+Fira Sans ExtraBold"/>
                <a:cs typeface="PPUQVW+Fira Sans ExtraBold"/>
              </a:rPr>
              <a:t>Процент</a:t>
            </a:r>
            <a:r>
              <a:rPr sz="7750" spc="-170" dirty="0">
                <a:solidFill>
                  <a:srgbClr val="64E688"/>
                </a:solidFill>
                <a:latin typeface="PPUQVW+Fira Sans ExtraBold"/>
                <a:cs typeface="PPUQVW+Fira Sans ExtraBold"/>
              </a:rPr>
              <a:t> </a:t>
            </a:r>
            <a:r>
              <a:rPr sz="7750" dirty="0">
                <a:solidFill>
                  <a:srgbClr val="64E688"/>
                </a:solidFill>
                <a:latin typeface="PPUQVW+Fira Sans ExtraBold"/>
                <a:cs typeface="PPUQVW+Fira Sans ExtraBold"/>
              </a:rPr>
              <a:t>измененных</a:t>
            </a:r>
            <a:r>
              <a:rPr sz="7750" spc="-170" dirty="0">
                <a:solidFill>
                  <a:srgbClr val="64E688"/>
                </a:solidFill>
                <a:latin typeface="PPUQVW+Fira Sans ExtraBold"/>
                <a:cs typeface="PPUQVW+Fira Sans ExtraBold"/>
              </a:rPr>
              <a:t> </a:t>
            </a:r>
            <a:r>
              <a:rPr sz="7750" dirty="0">
                <a:solidFill>
                  <a:srgbClr val="64E688"/>
                </a:solidFill>
                <a:latin typeface="PPUQVW+Fira Sans ExtraBold"/>
                <a:cs typeface="PPUQVW+Fira Sans ExtraBold"/>
              </a:rPr>
              <a:t>битов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20368" y="2883735"/>
            <a:ext cx="13150362" cy="535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920"/>
              </a:lnSpc>
              <a:spcBef>
                <a:spcPts val="0"/>
              </a:spcBef>
              <a:spcAft>
                <a:spcPts val="0"/>
              </a:spcAft>
            </a:pPr>
            <a:r>
              <a:rPr sz="2900" dirty="0">
                <a:solidFill>
                  <a:srgbClr val="FFFFFF"/>
                </a:solidFill>
                <a:latin typeface="MKVBLH+Clear Sans"/>
                <a:cs typeface="MKVBLH+Clear Sans"/>
              </a:rPr>
              <a:t>Посчитаем процент измененных битов для каждого сообщения по формуле: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28700" y="1001712"/>
            <a:ext cx="3820477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000"/>
              </a:lnSpc>
              <a:spcBef>
                <a:spcPts val="0"/>
              </a:spcBef>
              <a:spcAft>
                <a:spcPts val="0"/>
              </a:spcAft>
            </a:pPr>
            <a:r>
              <a:rPr sz="7500" dirty="0">
                <a:solidFill>
                  <a:srgbClr val="FFFFFF"/>
                </a:solidFill>
                <a:latin typeface="PPUQVW+Fira Sans ExtraBold"/>
                <a:cs typeface="PPUQVW+Fira Sans ExtraBold"/>
              </a:rPr>
              <a:t>Выводы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7829" y="2287437"/>
            <a:ext cx="8845555" cy="467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79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FFFFFF"/>
                </a:solidFill>
                <a:latin typeface="MKVBLH+Clear Sans"/>
                <a:cs typeface="MKVBLH+Clear Sans"/>
              </a:rPr>
              <a:t>Посчитав средний процент измененных битов по формуле: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28700" y="4560686"/>
            <a:ext cx="11643347" cy="19818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79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FFFFFF"/>
                </a:solidFill>
                <a:latin typeface="MKVBLH+Clear Sans"/>
                <a:cs typeface="MKVBLH+Clear Sans"/>
              </a:rPr>
              <a:t>Можно сделать вывод о том, что лавинный критерий зависит от самого</a:t>
            </a:r>
          </a:p>
          <a:p>
            <a:pPr marL="0" marR="0">
              <a:lnSpc>
                <a:spcPts val="3379"/>
              </a:lnSpc>
              <a:spcBef>
                <a:spcPts val="595"/>
              </a:spcBef>
              <a:spcAft>
                <a:spcPts val="0"/>
              </a:spcAft>
            </a:pPr>
            <a:r>
              <a:rPr sz="2500" dirty="0">
                <a:solidFill>
                  <a:srgbClr val="FFFFFF"/>
                </a:solidFill>
                <a:latin typeface="MKVBLH+Clear Sans"/>
                <a:cs typeface="MKVBLH+Clear Sans"/>
              </a:rPr>
              <a:t>сообщения.</a:t>
            </a:r>
            <a:r>
              <a:rPr sz="2500" spc="673" dirty="0">
                <a:solidFill>
                  <a:srgbClr val="FFFFFF"/>
                </a:solidFill>
                <a:latin typeface="MKVBLH+Clear Sans"/>
                <a:cs typeface="MKVBLH+Clear Sans"/>
              </a:rPr>
              <a:t> </a:t>
            </a:r>
            <a:r>
              <a:rPr sz="2500" dirty="0">
                <a:solidFill>
                  <a:srgbClr val="FFFFFF"/>
                </a:solidFill>
                <a:latin typeface="MKVBLH+Clear Sans"/>
                <a:cs typeface="MKVBLH+Clear Sans"/>
              </a:rPr>
              <a:t>Вычислив лавинный параметр, получаем что вне зависимости от</a:t>
            </a:r>
          </a:p>
          <a:p>
            <a:pPr marL="0" marR="0">
              <a:lnSpc>
                <a:spcPts val="3379"/>
              </a:lnSpc>
              <a:spcBef>
                <a:spcPts val="545"/>
              </a:spcBef>
              <a:spcAft>
                <a:spcPts val="0"/>
              </a:spcAft>
            </a:pPr>
            <a:r>
              <a:rPr sz="2500" dirty="0">
                <a:solidFill>
                  <a:srgbClr val="FFFFFF"/>
                </a:solidFill>
                <a:latin typeface="MKVBLH+Clear Sans"/>
                <a:cs typeface="MKVBLH+Clear Sans"/>
              </a:rPr>
              <a:t>сообщения рассматриваемый алгоритм удовлетворяет требованиям</a:t>
            </a:r>
          </a:p>
          <a:p>
            <a:pPr marL="0" marR="0">
              <a:lnSpc>
                <a:spcPts val="3379"/>
              </a:lnSpc>
              <a:spcBef>
                <a:spcPts val="595"/>
              </a:spcBef>
              <a:spcAft>
                <a:spcPts val="0"/>
              </a:spcAft>
            </a:pPr>
            <a:r>
              <a:rPr sz="2500" dirty="0">
                <a:solidFill>
                  <a:srgbClr val="FFFFFF"/>
                </a:solidFill>
                <a:latin typeface="MKVBLH+Clear Sans"/>
                <a:cs typeface="MKVBLH+Clear Sans"/>
              </a:rPr>
              <a:t>лавинного критерия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767680" y="2372290"/>
            <a:ext cx="4342953" cy="45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44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FFFF"/>
                </a:solidFill>
                <a:latin typeface="IFWDPH+Clear Sans"/>
                <a:cs typeface="IFWDPH+Clear Sans"/>
              </a:rPr>
              <a:t>Что такое "лавинный эффект"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14829" y="2402472"/>
            <a:ext cx="5984552" cy="32328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000"/>
              </a:lnSpc>
              <a:spcBef>
                <a:spcPts val="0"/>
              </a:spcBef>
              <a:spcAft>
                <a:spcPts val="0"/>
              </a:spcAft>
            </a:pPr>
            <a:r>
              <a:rPr sz="7500" dirty="0">
                <a:solidFill>
                  <a:srgbClr val="FFFFFF"/>
                </a:solidFill>
                <a:latin typeface="OPEHSM+Fira Sans ExtraBold"/>
                <a:cs typeface="OPEHSM+Fira Sans ExtraBold"/>
              </a:rPr>
              <a:t>Вопросы</a:t>
            </a:r>
            <a:r>
              <a:rPr sz="7500" spc="-164" dirty="0">
                <a:solidFill>
                  <a:srgbClr val="FFFFFF"/>
                </a:solidFill>
                <a:latin typeface="OPEHSM+Fira Sans ExtraBold"/>
                <a:cs typeface="OPEHSM+Fira Sans ExtraBold"/>
              </a:rPr>
              <a:t> </a:t>
            </a:r>
            <a:r>
              <a:rPr sz="7500" dirty="0">
                <a:solidFill>
                  <a:srgbClr val="FFFFFF"/>
                </a:solidFill>
                <a:latin typeface="OPEHSM+Fira Sans ExtraBold"/>
                <a:cs typeface="OPEHSM+Fira Sans ExtraBold"/>
              </a:rPr>
              <a:t>для</a:t>
            </a:r>
          </a:p>
          <a:p>
            <a:pPr marL="0" marR="0">
              <a:lnSpc>
                <a:spcPts val="9000"/>
              </a:lnSpc>
              <a:spcBef>
                <a:spcPts val="0"/>
              </a:spcBef>
              <a:spcAft>
                <a:spcPts val="0"/>
              </a:spcAft>
            </a:pPr>
            <a:r>
              <a:rPr sz="7500" dirty="0">
                <a:solidFill>
                  <a:srgbClr val="FFFFFF"/>
                </a:solidFill>
                <a:latin typeface="OPEHSM+Fira Sans ExtraBold"/>
                <a:cs typeface="OPEHSM+Fira Sans ExtraBold"/>
              </a:rPr>
              <a:t>обсуждения</a:t>
            </a:r>
          </a:p>
          <a:p>
            <a:pPr marL="0" marR="0">
              <a:lnSpc>
                <a:spcPts val="4056"/>
              </a:lnSpc>
              <a:spcBef>
                <a:spcPts val="3099"/>
              </a:spcBef>
              <a:spcAft>
                <a:spcPts val="0"/>
              </a:spcAft>
            </a:pPr>
            <a:r>
              <a:rPr sz="3000" dirty="0">
                <a:solidFill>
                  <a:srgbClr val="64E688"/>
                </a:solidFill>
                <a:latin typeface="IFWDPH+Clear Sans"/>
                <a:cs typeface="IFWDPH+Clear Sans"/>
              </a:rPr>
              <a:t>Ключевые вопросы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767680" y="3411043"/>
            <a:ext cx="2590502" cy="45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44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FFFF"/>
                </a:solidFill>
                <a:latin typeface="IFWDPH+Clear Sans"/>
                <a:cs typeface="IFWDPH+Clear Sans"/>
              </a:rPr>
              <a:t>Почему он важен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767680" y="4449797"/>
            <a:ext cx="6532959" cy="25277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44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FFFF"/>
                </a:solidFill>
                <a:latin typeface="IFWDPH+Clear Sans"/>
                <a:cs typeface="IFWDPH+Clear Sans"/>
              </a:rPr>
              <a:t>Критерии, основанные на лавинном эффекте</a:t>
            </a:r>
          </a:p>
          <a:p>
            <a:pPr marL="0" marR="0">
              <a:lnSpc>
                <a:spcPts val="3244"/>
              </a:lnSpc>
              <a:spcBef>
                <a:spcPts val="4984"/>
              </a:spcBef>
              <a:spcAft>
                <a:spcPts val="0"/>
              </a:spcAft>
            </a:pPr>
            <a:r>
              <a:rPr sz="2400" dirty="0">
                <a:solidFill>
                  <a:srgbClr val="FFFFFF"/>
                </a:solidFill>
                <a:latin typeface="IFWDPH+Clear Sans"/>
                <a:cs typeface="IFWDPH+Clear Sans"/>
              </a:rPr>
              <a:t>Что такое стандарт шифрования данных DES</a:t>
            </a:r>
          </a:p>
          <a:p>
            <a:pPr marL="0" marR="0">
              <a:lnSpc>
                <a:spcPts val="3244"/>
              </a:lnSpc>
              <a:spcBef>
                <a:spcPts val="4984"/>
              </a:spcBef>
              <a:spcAft>
                <a:spcPts val="0"/>
              </a:spcAft>
            </a:pPr>
            <a:r>
              <a:rPr sz="2400" dirty="0">
                <a:solidFill>
                  <a:srgbClr val="FFFFFF"/>
                </a:solidFill>
                <a:latin typeface="IFWDPH+Clear Sans"/>
                <a:cs typeface="IFWDPH+Clear Sans"/>
              </a:rPr>
              <a:t>Алгоритм шифрования DES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67680" y="7566057"/>
            <a:ext cx="7004447" cy="45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44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FFFF"/>
                </a:solidFill>
                <a:latin typeface="IFWDPH+Clear Sans"/>
                <a:cs typeface="IFWDPH+Clear Sans"/>
              </a:rPr>
              <a:t>Демонстрация "лавинного эффекта" на примере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691811" y="397871"/>
            <a:ext cx="13056691" cy="19178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301"/>
              </a:lnSpc>
              <a:spcBef>
                <a:spcPts val="0"/>
              </a:spcBef>
              <a:spcAft>
                <a:spcPts val="0"/>
              </a:spcAft>
            </a:pPr>
            <a:r>
              <a:rPr sz="5400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ВЛИЯНИЕ НОМЕРА ИЗМЕНЕННОГО БИТА</a:t>
            </a:r>
          </a:p>
          <a:p>
            <a:pPr marL="2597646" marR="0">
              <a:lnSpc>
                <a:spcPts val="7301"/>
              </a:lnSpc>
              <a:spcBef>
                <a:spcPts val="198"/>
              </a:spcBef>
              <a:spcAft>
                <a:spcPts val="0"/>
              </a:spcAft>
            </a:pPr>
            <a:r>
              <a:rPr sz="5400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НА ЛАВИННЫЙ ЭФФЕКТ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488594" y="2514380"/>
            <a:ext cx="1699436" cy="11415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695" marR="0">
              <a:lnSpc>
                <a:spcPts val="2838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Количество</a:t>
            </a:r>
          </a:p>
          <a:p>
            <a:pPr marL="0" marR="0">
              <a:lnSpc>
                <a:spcPts val="2838"/>
              </a:lnSpc>
              <a:spcBef>
                <a:spcPts val="136"/>
              </a:spcBef>
              <a:spcAft>
                <a:spcPts val="0"/>
              </a:spcAft>
            </a:pPr>
            <a:r>
              <a:rPr sz="2100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измененных</a:t>
            </a:r>
          </a:p>
          <a:p>
            <a:pPr marL="407937" marR="0">
              <a:lnSpc>
                <a:spcPts val="2838"/>
              </a:lnSpc>
              <a:spcBef>
                <a:spcPts val="86"/>
              </a:spcBef>
              <a:spcAft>
                <a:spcPts val="0"/>
              </a:spcAft>
            </a:pPr>
            <a:r>
              <a:rPr sz="2100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битов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98674" y="2553188"/>
            <a:ext cx="977817" cy="10769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9309" marR="0">
              <a:lnSpc>
                <a:spcPts val="4055"/>
              </a:lnSpc>
              <a:spcBef>
                <a:spcPts val="0"/>
              </a:spcBef>
              <a:spcAft>
                <a:spcPts val="0"/>
              </a:spcAft>
            </a:pPr>
            <a:r>
              <a:rPr sz="3000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№</a:t>
            </a:r>
          </a:p>
          <a:p>
            <a:pPr marL="0" marR="0">
              <a:lnSpc>
                <a:spcPts val="4055"/>
              </a:lnSpc>
              <a:spcBef>
                <a:spcPts val="19"/>
              </a:spcBef>
              <a:spcAft>
                <a:spcPts val="0"/>
              </a:spcAft>
            </a:pPr>
            <a:r>
              <a:rPr sz="3000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бита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862963" y="2810363"/>
            <a:ext cx="12325090" cy="553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055"/>
              </a:lnSpc>
              <a:spcBef>
                <a:spcPts val="0"/>
              </a:spcBef>
              <a:spcAft>
                <a:spcPts val="0"/>
              </a:spcAft>
            </a:pPr>
            <a:r>
              <a:rPr sz="3000" dirty="0">
                <a:solidFill>
                  <a:srgbClr val="64E688"/>
                </a:solidFill>
                <a:latin typeface="MKVBLH+Clear Sans"/>
                <a:cs typeface="MKVBLH+Clear Sans"/>
              </a:rPr>
              <a:t>Сообщение с измененным битом</a:t>
            </a:r>
            <a:r>
              <a:rPr sz="3000" spc="4834" dirty="0">
                <a:solidFill>
                  <a:srgbClr val="64E688"/>
                </a:solidFill>
                <a:latin typeface="MKVBLH+Clear Sans"/>
                <a:cs typeface="MKVBLH+Clear Sans"/>
              </a:rPr>
              <a:t> </a:t>
            </a:r>
            <a:r>
              <a:rPr sz="2800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Шифротекст с измененным битом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132044" y="4164369"/>
            <a:ext cx="5417843" cy="770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38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MKVBLH+Clear Sans"/>
                <a:cs typeface="MKVBLH+Clear Sans"/>
              </a:rPr>
              <a:t>11100001011101100110010101100110</a:t>
            </a:r>
          </a:p>
          <a:p>
            <a:pPr marL="0" marR="0">
              <a:lnSpc>
                <a:spcPts val="2838"/>
              </a:lnSpc>
              <a:spcBef>
                <a:spcPts val="136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MKVBLH+Clear Sans"/>
                <a:cs typeface="MKVBLH+Clear Sans"/>
              </a:rPr>
              <a:t>01100110011001010110001101110100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560719" y="4164266"/>
            <a:ext cx="5451168" cy="770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39"/>
              </a:lnSpc>
              <a:spcBef>
                <a:spcPts val="0"/>
              </a:spcBef>
              <a:spcAft>
                <a:spcPts val="0"/>
              </a:spcAft>
            </a:pP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0000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00110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0100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00110</a:t>
            </a:r>
          </a:p>
          <a:p>
            <a:pPr marL="148" marR="0">
              <a:lnSpc>
                <a:spcPts val="2839"/>
              </a:lnSpc>
              <a:spcBef>
                <a:spcPts val="135"/>
              </a:spcBef>
              <a:spcAft>
                <a:spcPts val="0"/>
              </a:spcAft>
            </a:pP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01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110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100010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629072" y="4345344"/>
            <a:ext cx="316945" cy="3985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38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MKVBLH+Clear Sans"/>
                <a:cs typeface="MKVBLH+Clear Sans"/>
              </a:rPr>
              <a:t>1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101320" y="4345344"/>
            <a:ext cx="473679" cy="52407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11" marR="0">
              <a:lnSpc>
                <a:spcPts val="2838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32</a:t>
            </a:r>
          </a:p>
          <a:p>
            <a:pPr marL="0" marR="0">
              <a:lnSpc>
                <a:spcPts val="2838"/>
              </a:lnSpc>
              <a:spcBef>
                <a:spcPts val="6838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31</a:t>
            </a:r>
          </a:p>
          <a:p>
            <a:pPr marL="0" marR="0">
              <a:lnSpc>
                <a:spcPts val="2838"/>
              </a:lnSpc>
              <a:spcBef>
                <a:spcPts val="6611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34</a:t>
            </a:r>
          </a:p>
          <a:p>
            <a:pPr marL="4911" marR="0">
              <a:lnSpc>
                <a:spcPts val="2838"/>
              </a:lnSpc>
              <a:spcBef>
                <a:spcPts val="6661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36</a:t>
            </a:r>
          </a:p>
          <a:p>
            <a:pPr marL="4911" marR="0">
              <a:lnSpc>
                <a:spcPts val="2838"/>
              </a:lnSpc>
              <a:spcBef>
                <a:spcPts val="6761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32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115375" y="5377485"/>
            <a:ext cx="5451168" cy="770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38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01100001011101100110010101100110</a:t>
            </a:r>
          </a:p>
          <a:p>
            <a:pPr marL="0" marR="0">
              <a:lnSpc>
                <a:spcPts val="2838"/>
              </a:lnSpc>
              <a:spcBef>
                <a:spcPts val="136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01100110011001010110001101110101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560421" y="5377382"/>
            <a:ext cx="5451168" cy="770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7" marR="0">
              <a:lnSpc>
                <a:spcPts val="2839"/>
              </a:lnSpc>
              <a:spcBef>
                <a:spcPts val="0"/>
              </a:spcBef>
              <a:spcAft>
                <a:spcPts val="0"/>
              </a:spcAft>
            </a:pP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100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1110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001001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00110</a:t>
            </a:r>
          </a:p>
          <a:p>
            <a:pPr marL="0" marR="0">
              <a:lnSpc>
                <a:spcPts val="2839"/>
              </a:lnSpc>
              <a:spcBef>
                <a:spcPts val="135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01100110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100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001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101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01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100100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101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545877" y="5567985"/>
            <a:ext cx="483573" cy="40180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11" marR="0">
              <a:lnSpc>
                <a:spcPts val="2838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64</a:t>
            </a:r>
          </a:p>
          <a:p>
            <a:pPr marL="4911" marR="0">
              <a:lnSpc>
                <a:spcPts val="2838"/>
              </a:lnSpc>
              <a:spcBef>
                <a:spcPts val="6661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21</a:t>
            </a:r>
          </a:p>
          <a:p>
            <a:pPr marL="4911" marR="0">
              <a:lnSpc>
                <a:spcPts val="2838"/>
              </a:lnSpc>
              <a:spcBef>
                <a:spcPts val="6611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45</a:t>
            </a:r>
          </a:p>
          <a:p>
            <a:pPr marL="0" marR="0">
              <a:lnSpc>
                <a:spcPts val="2838"/>
              </a:lnSpc>
              <a:spcBef>
                <a:spcPts val="6761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10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115375" y="6577635"/>
            <a:ext cx="5451168" cy="770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38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11011001100011000001110000011001</a:t>
            </a:r>
          </a:p>
          <a:p>
            <a:pPr marL="0" marR="0">
              <a:lnSpc>
                <a:spcPts val="2838"/>
              </a:lnSpc>
              <a:spcBef>
                <a:spcPts val="136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10111000101010000011000010110010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560719" y="6577532"/>
            <a:ext cx="5451168" cy="770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39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011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11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1111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011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110</a:t>
            </a:r>
          </a:p>
          <a:p>
            <a:pPr marL="0" marR="0">
              <a:lnSpc>
                <a:spcPts val="2839"/>
              </a:lnSpc>
              <a:spcBef>
                <a:spcPts val="135"/>
              </a:spcBef>
              <a:spcAft>
                <a:spcPts val="0"/>
              </a:spcAft>
            </a:pP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0100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010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000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110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11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010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10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115375" y="7777785"/>
            <a:ext cx="5451168" cy="770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38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01100001011101100110010101100110</a:t>
            </a:r>
          </a:p>
          <a:p>
            <a:pPr marL="0" marR="0">
              <a:lnSpc>
                <a:spcPts val="2838"/>
              </a:lnSpc>
              <a:spcBef>
                <a:spcPts val="136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01100110011011010110001101110100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9560719" y="7777682"/>
            <a:ext cx="5451168" cy="770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8" marR="0">
              <a:lnSpc>
                <a:spcPts val="2839"/>
              </a:lnSpc>
              <a:spcBef>
                <a:spcPts val="0"/>
              </a:spcBef>
              <a:spcAft>
                <a:spcPts val="0"/>
              </a:spcAft>
            </a:pP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100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11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00010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010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10</a:t>
            </a:r>
          </a:p>
          <a:p>
            <a:pPr marL="0" marR="0">
              <a:lnSpc>
                <a:spcPts val="2839"/>
              </a:lnSpc>
              <a:spcBef>
                <a:spcPts val="135"/>
              </a:spcBef>
              <a:spcAft>
                <a:spcPts val="0"/>
              </a:spcAft>
            </a:pP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11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001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01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000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100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1011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3115375" y="8996988"/>
            <a:ext cx="5451168" cy="770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38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01100001001101100110010101100110</a:t>
            </a:r>
          </a:p>
          <a:p>
            <a:pPr marL="0" marR="0">
              <a:lnSpc>
                <a:spcPts val="2838"/>
              </a:lnSpc>
              <a:spcBef>
                <a:spcPts val="136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01100110011001010110001101110100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9560570" y="8996886"/>
            <a:ext cx="5451168" cy="770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7" marR="0">
              <a:lnSpc>
                <a:spcPts val="2839"/>
              </a:lnSpc>
              <a:spcBef>
                <a:spcPts val="0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11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11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010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0110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10</a:t>
            </a:r>
          </a:p>
          <a:p>
            <a:pPr marL="0" marR="0">
              <a:lnSpc>
                <a:spcPts val="2839"/>
              </a:lnSpc>
              <a:spcBef>
                <a:spcPts val="135"/>
              </a:spcBef>
              <a:spcAft>
                <a:spcPts val="0"/>
              </a:spcAft>
            </a:pP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100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100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010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001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011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010</a:t>
            </a:r>
            <a:r>
              <a:rPr sz="2100" dirty="0">
                <a:solidFill>
                  <a:srgbClr val="FFFFFF"/>
                </a:solidFill>
                <a:latin typeface="DNEATB+Clear Sans Medium"/>
                <a:cs typeface="DNEATB+Clear Sans Medium"/>
              </a:rPr>
              <a:t>0</a:t>
            </a:r>
            <a:r>
              <a:rPr sz="2100" u="sng" dirty="0">
                <a:solidFill>
                  <a:srgbClr val="64E688"/>
                </a:solidFill>
                <a:latin typeface="DNEATB+Clear Sans Medium"/>
                <a:cs typeface="DNEATB+Clear Sans Medium"/>
              </a:rPr>
              <a:t>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28700" y="1001712"/>
            <a:ext cx="3820477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000"/>
              </a:lnSpc>
              <a:spcBef>
                <a:spcPts val="0"/>
              </a:spcBef>
              <a:spcAft>
                <a:spcPts val="0"/>
              </a:spcAft>
            </a:pPr>
            <a:r>
              <a:rPr sz="7500" dirty="0">
                <a:solidFill>
                  <a:srgbClr val="FFFFFF"/>
                </a:solidFill>
                <a:latin typeface="FWSWDW+Fira Sans ExtraBold"/>
                <a:cs typeface="FWSWDW+Fira Sans ExtraBold"/>
              </a:rPr>
              <a:t>Выводы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28700" y="2315076"/>
            <a:ext cx="9437216" cy="9721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79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FFFFFF"/>
                </a:solidFill>
                <a:latin typeface="KGCIGP+Clear Sans"/>
                <a:cs typeface="KGCIGP+Clear Sans"/>
              </a:rPr>
              <a:t>Посчитаем разницу между максимальным значением процента</a:t>
            </a:r>
          </a:p>
          <a:p>
            <a:pPr marL="0" marR="0">
              <a:lnSpc>
                <a:spcPts val="3379"/>
              </a:lnSpc>
              <a:spcBef>
                <a:spcPts val="595"/>
              </a:spcBef>
              <a:spcAft>
                <a:spcPts val="0"/>
              </a:spcAft>
            </a:pPr>
            <a:r>
              <a:rPr sz="2500" dirty="0">
                <a:solidFill>
                  <a:srgbClr val="FFFFFF"/>
                </a:solidFill>
                <a:latin typeface="KGCIGP+Clear Sans"/>
                <a:cs typeface="KGCIGP+Clear Sans"/>
              </a:rPr>
              <a:t>измененных бит и минимальным значением: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33722" y="7062180"/>
            <a:ext cx="8033200" cy="10141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5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FFFFFF"/>
                </a:solidFill>
                <a:latin typeface="KGCIGP+Clear Sans"/>
                <a:cs typeface="KGCIGP+Clear Sans"/>
              </a:rPr>
              <a:t>ПОЗИЦИЯ БИТА ОКАЗЫВАЕТ НЕЗНАЧИТЕЛЬНОЕ</a:t>
            </a:r>
          </a:p>
          <a:p>
            <a:pPr marL="0" marR="0">
              <a:lnSpc>
                <a:spcPts val="3785"/>
              </a:lnSpc>
              <a:spcBef>
                <a:spcPts val="114"/>
              </a:spcBef>
              <a:spcAft>
                <a:spcPts val="0"/>
              </a:spcAft>
            </a:pPr>
            <a:r>
              <a:rPr sz="2800" dirty="0">
                <a:solidFill>
                  <a:srgbClr val="FFFFFF"/>
                </a:solidFill>
                <a:latin typeface="KGCIGP+Clear Sans"/>
                <a:cs typeface="KGCIGP+Clear Sans"/>
              </a:rPr>
              <a:t>ВЛИЯНИЕ НА ЛАВИННЫЙ ЭФФЕКТ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73460" y="3737599"/>
            <a:ext cx="10693402" cy="12572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599"/>
              </a:lnSpc>
              <a:spcBef>
                <a:spcPts val="0"/>
              </a:spcBef>
              <a:spcAft>
                <a:spcPts val="0"/>
              </a:spcAft>
            </a:pPr>
            <a:r>
              <a:rPr sz="8000" b="1" dirty="0">
                <a:solidFill>
                  <a:srgbClr val="FFFFFF"/>
                </a:solidFill>
                <a:latin typeface="KPJDKO+Fira Sans Bold"/>
                <a:cs typeface="KPJDKO+Fira Sans Bold"/>
              </a:rPr>
              <a:t>Спасибо за внимание!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70422" y="6030481"/>
            <a:ext cx="9299563" cy="553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056"/>
              </a:lnSpc>
              <a:spcBef>
                <a:spcPts val="0"/>
              </a:spcBef>
              <a:spcAft>
                <a:spcPts val="0"/>
              </a:spcAft>
            </a:pPr>
            <a:r>
              <a:rPr sz="3000" dirty="0">
                <a:solidFill>
                  <a:srgbClr val="64E688"/>
                </a:solidFill>
                <a:latin typeface="SSKOMJ+Clear Sans Medium"/>
                <a:cs typeface="SSKOMJ+Clear Sans Medium"/>
              </a:rPr>
              <a:t>Мы надеемся, что сегодня вы узнали что-то новое.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94692" y="624946"/>
            <a:ext cx="9766202" cy="1219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298"/>
              </a:lnSpc>
              <a:spcBef>
                <a:spcPts val="0"/>
              </a:spcBef>
              <a:spcAft>
                <a:spcPts val="0"/>
              </a:spcAft>
            </a:pPr>
            <a:r>
              <a:rPr sz="7750" dirty="0">
                <a:solidFill>
                  <a:srgbClr val="64E688"/>
                </a:solidFill>
                <a:latin typeface="OPEHSM+Fira Sans ExtraBold"/>
                <a:cs typeface="OPEHSM+Fira Sans ExtraBold"/>
              </a:rPr>
              <a:t>"Лавинный</a:t>
            </a:r>
            <a:r>
              <a:rPr sz="7750" spc="-170" dirty="0">
                <a:solidFill>
                  <a:srgbClr val="64E688"/>
                </a:solidFill>
                <a:latin typeface="OPEHSM+Fira Sans ExtraBold"/>
                <a:cs typeface="OPEHSM+Fira Sans ExtraBold"/>
              </a:rPr>
              <a:t> </a:t>
            </a:r>
            <a:r>
              <a:rPr sz="7750" dirty="0">
                <a:solidFill>
                  <a:srgbClr val="64E688"/>
                </a:solidFill>
                <a:latin typeface="OPEHSM+Fira Sans ExtraBold"/>
                <a:cs typeface="OPEHSM+Fira Sans ExtraBold"/>
              </a:rPr>
              <a:t>эффект"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94692" y="2983996"/>
            <a:ext cx="15029261" cy="5125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056"/>
              </a:lnSpc>
              <a:spcBef>
                <a:spcPts val="0"/>
              </a:spcBef>
              <a:spcAft>
                <a:spcPts val="0"/>
              </a:spcAft>
            </a:pPr>
            <a:r>
              <a:rPr sz="3000" dirty="0">
                <a:solidFill>
                  <a:srgbClr val="FFFFFF"/>
                </a:solidFill>
                <a:latin typeface="IFWDPH+Clear Sans"/>
                <a:cs typeface="IFWDPH+Clear Sans"/>
              </a:rPr>
              <a:t>Лавинный эффект – один из самых важных криптографических свойств для</a:t>
            </a:r>
          </a:p>
          <a:p>
            <a:pPr marL="0" marR="0">
              <a:lnSpc>
                <a:spcPts val="4056"/>
              </a:lnSpc>
              <a:spcBef>
                <a:spcPts val="443"/>
              </a:spcBef>
              <a:spcAft>
                <a:spcPts val="0"/>
              </a:spcAft>
            </a:pPr>
            <a:r>
              <a:rPr sz="3000" dirty="0">
                <a:solidFill>
                  <a:srgbClr val="FFFFFF"/>
                </a:solidFill>
                <a:latin typeface="IFWDPH+Clear Sans"/>
                <a:cs typeface="IFWDPH+Clear Sans"/>
              </a:rPr>
              <a:t>алгоритмов шифрования. Если алгоритм не проявляет в значительной степени</a:t>
            </a:r>
          </a:p>
          <a:p>
            <a:pPr marL="0" marR="0">
              <a:lnSpc>
                <a:spcPts val="4056"/>
              </a:lnSpc>
              <a:spcBef>
                <a:spcPts val="443"/>
              </a:spcBef>
              <a:spcAft>
                <a:spcPts val="0"/>
              </a:spcAft>
            </a:pPr>
            <a:r>
              <a:rPr sz="3000" dirty="0">
                <a:solidFill>
                  <a:srgbClr val="FFFFFF"/>
                </a:solidFill>
                <a:latin typeface="IFWDPH+Clear Sans"/>
                <a:cs typeface="IFWDPH+Clear Sans"/>
              </a:rPr>
              <a:t>лавинный эффект, то у него плохая рандомизация, и, таким образом,</a:t>
            </a:r>
          </a:p>
          <a:p>
            <a:pPr marL="0" marR="0">
              <a:lnSpc>
                <a:spcPts val="4056"/>
              </a:lnSpc>
              <a:spcBef>
                <a:spcPts val="443"/>
              </a:spcBef>
              <a:spcAft>
                <a:spcPts val="0"/>
              </a:spcAft>
            </a:pPr>
            <a:r>
              <a:rPr sz="3000" dirty="0">
                <a:solidFill>
                  <a:srgbClr val="FFFFFF"/>
                </a:solidFill>
                <a:latin typeface="IFWDPH+Clear Sans"/>
                <a:cs typeface="IFWDPH+Clear Sans"/>
              </a:rPr>
              <a:t>криптоаналитик может делать прогнозы относительно входных данных, используя</a:t>
            </a:r>
          </a:p>
          <a:p>
            <a:pPr marL="0" marR="0">
              <a:lnSpc>
                <a:spcPts val="4056"/>
              </a:lnSpc>
              <a:spcBef>
                <a:spcPts val="443"/>
              </a:spcBef>
              <a:spcAft>
                <a:spcPts val="0"/>
              </a:spcAft>
            </a:pPr>
            <a:r>
              <a:rPr sz="3000" dirty="0">
                <a:solidFill>
                  <a:srgbClr val="FFFFFF"/>
                </a:solidFill>
                <a:latin typeface="IFWDPH+Clear Sans"/>
                <a:cs typeface="IFWDPH+Clear Sans"/>
              </a:rPr>
              <a:t>только выходные данные.</a:t>
            </a:r>
          </a:p>
          <a:p>
            <a:pPr marL="0" marR="0">
              <a:lnSpc>
                <a:spcPts val="4056"/>
              </a:lnSpc>
              <a:spcBef>
                <a:spcPts val="443"/>
              </a:spcBef>
              <a:spcAft>
                <a:spcPts val="0"/>
              </a:spcAft>
            </a:pPr>
            <a:r>
              <a:rPr sz="3000" dirty="0">
                <a:solidFill>
                  <a:srgbClr val="FFFFFF"/>
                </a:solidFill>
                <a:latin typeface="IFWDPH+Clear Sans"/>
                <a:cs typeface="IFWDPH+Clear Sans"/>
              </a:rPr>
              <a:t>Лавинный эффект в преобразовании проявляется в значительном «лавинном»</a:t>
            </a:r>
          </a:p>
          <a:p>
            <a:pPr marL="0" marR="0">
              <a:lnSpc>
                <a:spcPts val="4056"/>
              </a:lnSpc>
              <a:spcBef>
                <a:spcPts val="443"/>
              </a:spcBef>
              <a:spcAft>
                <a:spcPts val="0"/>
              </a:spcAft>
            </a:pPr>
            <a:r>
              <a:rPr sz="3000" dirty="0">
                <a:solidFill>
                  <a:srgbClr val="FFFFFF"/>
                </a:solidFill>
                <a:latin typeface="IFWDPH+Clear Sans"/>
                <a:cs typeface="IFWDPH+Clear Sans"/>
              </a:rPr>
              <a:t>изменении данных: небольшие изменения во входных битах криптографического</a:t>
            </a:r>
          </a:p>
          <a:p>
            <a:pPr marL="0" marR="0">
              <a:lnSpc>
                <a:spcPts val="4056"/>
              </a:lnSpc>
              <a:spcBef>
                <a:spcPts val="443"/>
              </a:spcBef>
              <a:spcAft>
                <a:spcPts val="0"/>
              </a:spcAft>
            </a:pPr>
            <a:r>
              <a:rPr sz="3000" dirty="0">
                <a:solidFill>
                  <a:srgbClr val="FFFFFF"/>
                </a:solidFill>
                <a:latin typeface="IFWDPH+Clear Sans"/>
                <a:cs typeface="IFWDPH+Clear Sans"/>
              </a:rPr>
              <a:t>алгоритма приводят к значительным изменениям в выходных битах по сравнению с</a:t>
            </a:r>
          </a:p>
          <a:p>
            <a:pPr marL="0" marR="0">
              <a:lnSpc>
                <a:spcPts val="4056"/>
              </a:lnSpc>
              <a:spcBef>
                <a:spcPts val="443"/>
              </a:spcBef>
              <a:spcAft>
                <a:spcPts val="0"/>
              </a:spcAft>
            </a:pPr>
            <a:r>
              <a:rPr sz="3000" dirty="0">
                <a:solidFill>
                  <a:srgbClr val="FFFFFF"/>
                </a:solidFill>
                <a:latin typeface="IFWDPH+Clear Sans"/>
                <a:cs typeface="IFWDPH+Clear Sans"/>
              </a:rPr>
              <a:t>исходным значением.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642183" y="3551590"/>
            <a:ext cx="8770947" cy="3387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820"/>
              </a:lnSpc>
              <a:spcBef>
                <a:spcPts val="0"/>
              </a:spcBef>
              <a:spcAft>
                <a:spcPts val="0"/>
              </a:spcAft>
            </a:pPr>
            <a:r>
              <a:rPr sz="7350" dirty="0">
                <a:solidFill>
                  <a:srgbClr val="64E688"/>
                </a:solidFill>
                <a:latin typeface="OPEHSM+Fira Sans ExtraBold"/>
                <a:cs typeface="OPEHSM+Fira Sans ExtraBold"/>
              </a:rPr>
              <a:t>Критерии,</a:t>
            </a:r>
          </a:p>
          <a:p>
            <a:pPr marL="0" marR="0">
              <a:lnSpc>
                <a:spcPts val="8775"/>
              </a:lnSpc>
              <a:spcBef>
                <a:spcPts val="0"/>
              </a:spcBef>
              <a:spcAft>
                <a:spcPts val="0"/>
              </a:spcAft>
            </a:pPr>
            <a:r>
              <a:rPr sz="7350" dirty="0">
                <a:solidFill>
                  <a:srgbClr val="64E688"/>
                </a:solidFill>
                <a:latin typeface="OPEHSM+Fira Sans ExtraBold"/>
                <a:cs typeface="OPEHSM+Fira Sans ExtraBold"/>
              </a:rPr>
              <a:t>основанные</a:t>
            </a:r>
            <a:r>
              <a:rPr sz="7350" spc="-161" dirty="0">
                <a:solidFill>
                  <a:srgbClr val="64E688"/>
                </a:solidFill>
                <a:latin typeface="OPEHSM+Fira Sans ExtraBold"/>
                <a:cs typeface="OPEHSM+Fira Sans ExtraBold"/>
              </a:rPr>
              <a:t> </a:t>
            </a:r>
            <a:r>
              <a:rPr sz="7350" dirty="0">
                <a:solidFill>
                  <a:srgbClr val="64E688"/>
                </a:solidFill>
                <a:latin typeface="OPEHSM+Fira Sans ExtraBold"/>
                <a:cs typeface="OPEHSM+Fira Sans ExtraBold"/>
              </a:rPr>
              <a:t>на</a:t>
            </a:r>
          </a:p>
          <a:p>
            <a:pPr marL="0" marR="0">
              <a:lnSpc>
                <a:spcPts val="8775"/>
              </a:lnSpc>
              <a:spcBef>
                <a:spcPts val="0"/>
              </a:spcBef>
              <a:spcAft>
                <a:spcPts val="0"/>
              </a:spcAft>
            </a:pPr>
            <a:r>
              <a:rPr sz="7350" dirty="0">
                <a:solidFill>
                  <a:srgbClr val="64E688"/>
                </a:solidFill>
                <a:latin typeface="OPEHSM+Fira Sans ExtraBold"/>
                <a:cs typeface="OPEHSM+Fira Sans ExtraBold"/>
              </a:rPr>
              <a:t>лавинном</a:t>
            </a:r>
            <a:r>
              <a:rPr sz="7350" spc="-161" dirty="0">
                <a:solidFill>
                  <a:srgbClr val="64E688"/>
                </a:solidFill>
                <a:latin typeface="OPEHSM+Fira Sans ExtraBold"/>
                <a:cs typeface="OPEHSM+Fira Sans ExtraBold"/>
              </a:rPr>
              <a:t> </a:t>
            </a:r>
            <a:r>
              <a:rPr sz="7350" dirty="0">
                <a:solidFill>
                  <a:srgbClr val="64E688"/>
                </a:solidFill>
                <a:latin typeface="OPEHSM+Fira Sans ExtraBold"/>
                <a:cs typeface="OPEHSM+Fira Sans ExtraBold"/>
              </a:rPr>
              <a:t>эффекте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979516" y="1486924"/>
            <a:ext cx="2646695" cy="8153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19"/>
              </a:lnSpc>
              <a:spcBef>
                <a:spcPts val="0"/>
              </a:spcBef>
              <a:spcAft>
                <a:spcPts val="0"/>
              </a:spcAft>
            </a:pPr>
            <a:r>
              <a:rPr sz="5100" dirty="0">
                <a:solidFill>
                  <a:srgbClr val="FFFFFF"/>
                </a:solidFill>
                <a:latin typeface="OPEHSM+Fira Sans ExtraBold"/>
                <a:cs typeface="OPEHSM+Fira Sans ExtraBold"/>
              </a:rPr>
              <a:t>Строгий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49043" y="2258449"/>
            <a:ext cx="14701771" cy="8153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19"/>
              </a:lnSpc>
              <a:spcBef>
                <a:spcPts val="0"/>
              </a:spcBef>
              <a:spcAft>
                <a:spcPts val="0"/>
              </a:spcAft>
            </a:pPr>
            <a:r>
              <a:rPr sz="5100" dirty="0">
                <a:solidFill>
                  <a:srgbClr val="FFFFFF"/>
                </a:solidFill>
                <a:latin typeface="OPEHSM+Fira Sans ExtraBold"/>
                <a:cs typeface="OPEHSM+Fira Sans ExtraBold"/>
              </a:rPr>
              <a:t>Лавинный</a:t>
            </a:r>
            <a:r>
              <a:rPr sz="5100" spc="-112" dirty="0">
                <a:solidFill>
                  <a:srgbClr val="FFFFFF"/>
                </a:solidFill>
                <a:latin typeface="OPEHSM+Fira Sans ExtraBold"/>
                <a:cs typeface="OPEHSM+Fira Sans ExtraBold"/>
              </a:rPr>
              <a:t> </a:t>
            </a:r>
            <a:r>
              <a:rPr sz="5100" dirty="0">
                <a:solidFill>
                  <a:srgbClr val="FFFFFF"/>
                </a:solidFill>
                <a:latin typeface="OPEHSM+Fira Sans ExtraBold"/>
                <a:cs typeface="OPEHSM+Fira Sans ExtraBold"/>
              </a:rPr>
              <a:t>критерий</a:t>
            </a:r>
            <a:r>
              <a:rPr sz="5100" spc="15279" dirty="0">
                <a:solidFill>
                  <a:srgbClr val="FFFFFF"/>
                </a:solidFill>
                <a:latin typeface="OPEHSM+Fira Sans ExtraBold"/>
                <a:cs typeface="OPEHSM+Fira Sans ExtraBold"/>
              </a:rPr>
              <a:t> </a:t>
            </a:r>
            <a:r>
              <a:rPr sz="5100" dirty="0">
                <a:solidFill>
                  <a:srgbClr val="FFFFFF"/>
                </a:solidFill>
                <a:latin typeface="OPEHSM+Fira Sans ExtraBold"/>
                <a:cs typeface="OPEHSM+Fira Sans ExtraBold"/>
              </a:rPr>
              <a:t>лавинный</a:t>
            </a:r>
            <a:r>
              <a:rPr sz="5100" spc="-112" dirty="0">
                <a:solidFill>
                  <a:srgbClr val="FFFFFF"/>
                </a:solidFill>
                <a:latin typeface="OPEHSM+Fira Sans ExtraBold"/>
                <a:cs typeface="OPEHSM+Fira Sans ExtraBold"/>
              </a:rPr>
              <a:t> </a:t>
            </a:r>
            <a:r>
              <a:rPr sz="5100" dirty="0">
                <a:solidFill>
                  <a:srgbClr val="FFFFFF"/>
                </a:solidFill>
                <a:latin typeface="OPEHSM+Fira Sans ExtraBold"/>
                <a:cs typeface="OPEHSM+Fira Sans ExtraBold"/>
              </a:rPr>
              <a:t>критерий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162027" y="3901391"/>
            <a:ext cx="5342481" cy="9797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14"/>
              </a:lnSpc>
              <a:spcBef>
                <a:spcPts val="0"/>
              </a:spcBef>
              <a:spcAft>
                <a:spcPts val="0"/>
              </a:spcAft>
            </a:pPr>
            <a:r>
              <a:rPr sz="2600" dirty="0">
                <a:solidFill>
                  <a:srgbClr val="FFFFFF"/>
                </a:solidFill>
                <a:latin typeface="IFWDPH+Clear Sans"/>
                <a:cs typeface="IFWDPH+Clear Sans"/>
              </a:rPr>
              <a:t>Для строгого лавинного критерия</a:t>
            </a:r>
          </a:p>
          <a:p>
            <a:pPr marL="0" marR="0">
              <a:lnSpc>
                <a:spcPts val="3514"/>
              </a:lnSpc>
              <a:spcBef>
                <a:spcPts val="385"/>
              </a:spcBef>
              <a:spcAft>
                <a:spcPts val="0"/>
              </a:spcAft>
            </a:pPr>
            <a:r>
              <a:rPr sz="2600" dirty="0">
                <a:solidFill>
                  <a:srgbClr val="FFFFFF"/>
                </a:solidFill>
                <a:latin typeface="IFWDPH+Clear Sans"/>
                <a:cs typeface="IFWDPH+Clear Sans"/>
              </a:rPr>
              <a:t>значение лавинного параметра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849043" y="4149041"/>
            <a:ext cx="6380644" cy="39515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14"/>
              </a:lnSpc>
              <a:spcBef>
                <a:spcPts val="0"/>
              </a:spcBef>
              <a:spcAft>
                <a:spcPts val="0"/>
              </a:spcAft>
            </a:pPr>
            <a:r>
              <a:rPr sz="2600" dirty="0">
                <a:solidFill>
                  <a:srgbClr val="FFFFFF"/>
                </a:solidFill>
                <a:latin typeface="IFWDPH+Clear Sans"/>
                <a:cs typeface="IFWDPH+Clear Sans"/>
              </a:rPr>
              <a:t>Для лавинного критерия значение</a:t>
            </a:r>
          </a:p>
          <a:p>
            <a:pPr marL="0" marR="0">
              <a:lnSpc>
                <a:spcPts val="3514"/>
              </a:lnSpc>
              <a:spcBef>
                <a:spcPts val="385"/>
              </a:spcBef>
              <a:spcAft>
                <a:spcPts val="0"/>
              </a:spcAft>
            </a:pPr>
            <a:r>
              <a:rPr sz="2600" dirty="0">
                <a:solidFill>
                  <a:srgbClr val="FFFFFF"/>
                </a:solidFill>
                <a:latin typeface="IFWDPH+Clear Sans"/>
                <a:cs typeface="IFWDPH+Clear Sans"/>
              </a:rPr>
              <a:t>лавинного параметра определяется</a:t>
            </a:r>
          </a:p>
          <a:p>
            <a:pPr marL="0" marR="0">
              <a:lnSpc>
                <a:spcPts val="3514"/>
              </a:lnSpc>
              <a:spcBef>
                <a:spcPts val="385"/>
              </a:spcBef>
              <a:spcAft>
                <a:spcPts val="0"/>
              </a:spcAft>
            </a:pPr>
            <a:r>
              <a:rPr sz="2600" dirty="0">
                <a:solidFill>
                  <a:srgbClr val="FFFFFF"/>
                </a:solidFill>
                <a:latin typeface="IFWDPH+Clear Sans"/>
                <a:cs typeface="IFWDPH+Clear Sans"/>
              </a:rPr>
              <a:t>формулой E = |2ki- 1|, где i – номер</a:t>
            </a:r>
          </a:p>
          <a:p>
            <a:pPr marL="0" marR="0">
              <a:lnSpc>
                <a:spcPts val="3514"/>
              </a:lnSpc>
              <a:spcBef>
                <a:spcPts val="385"/>
              </a:spcBef>
              <a:spcAft>
                <a:spcPts val="0"/>
              </a:spcAft>
            </a:pPr>
            <a:r>
              <a:rPr sz="2600" dirty="0">
                <a:solidFill>
                  <a:srgbClr val="FFFFFF"/>
                </a:solidFill>
                <a:latin typeface="IFWDPH+Clear Sans"/>
                <a:cs typeface="IFWDPH+Clear Sans"/>
              </a:rPr>
              <a:t>изменяемого бита во входном значении,</a:t>
            </a:r>
          </a:p>
          <a:p>
            <a:pPr marL="0" marR="0">
              <a:lnSpc>
                <a:spcPts val="3514"/>
              </a:lnSpc>
              <a:spcBef>
                <a:spcPts val="385"/>
              </a:spcBef>
              <a:spcAft>
                <a:spcPts val="0"/>
              </a:spcAft>
            </a:pPr>
            <a:r>
              <a:rPr sz="2600" dirty="0">
                <a:solidFill>
                  <a:srgbClr val="FFFFFF"/>
                </a:solidFill>
                <a:latin typeface="IFWDPH+Clear Sans"/>
                <a:cs typeface="IFWDPH+Clear Sans"/>
              </a:rPr>
              <a:t>ki– вероятность изменения половины</a:t>
            </a:r>
          </a:p>
          <a:p>
            <a:pPr marL="0" marR="0">
              <a:lnSpc>
                <a:spcPts val="3514"/>
              </a:lnSpc>
              <a:spcBef>
                <a:spcPts val="385"/>
              </a:spcBef>
              <a:spcAft>
                <a:spcPts val="0"/>
              </a:spcAft>
            </a:pPr>
            <a:r>
              <a:rPr sz="2600" dirty="0">
                <a:solidFill>
                  <a:srgbClr val="FFFFFF"/>
                </a:solidFill>
                <a:latin typeface="IFWDPH+Clear Sans"/>
                <a:cs typeface="IFWDPH+Clear Sans"/>
              </a:rPr>
              <a:t>битов в выходном значении при</a:t>
            </a:r>
          </a:p>
          <a:p>
            <a:pPr marL="0" marR="0">
              <a:lnSpc>
                <a:spcPts val="3514"/>
              </a:lnSpc>
              <a:spcBef>
                <a:spcPts val="385"/>
              </a:spcBef>
              <a:spcAft>
                <a:spcPts val="0"/>
              </a:spcAft>
            </a:pPr>
            <a:r>
              <a:rPr sz="2600" dirty="0">
                <a:solidFill>
                  <a:srgbClr val="FFFFFF"/>
                </a:solidFill>
                <a:latin typeface="IFWDPH+Clear Sans"/>
                <a:cs typeface="IFWDPH+Clear Sans"/>
              </a:rPr>
              <a:t>изменении i-го бита во входном</a:t>
            </a:r>
          </a:p>
          <a:p>
            <a:pPr marL="0" marR="0">
              <a:lnSpc>
                <a:spcPts val="3514"/>
              </a:lnSpc>
              <a:spcBef>
                <a:spcPts val="385"/>
              </a:spcBef>
              <a:spcAft>
                <a:spcPts val="0"/>
              </a:spcAft>
            </a:pPr>
            <a:r>
              <a:rPr sz="2600" dirty="0">
                <a:solidFill>
                  <a:srgbClr val="FFFFFF"/>
                </a:solidFill>
                <a:latin typeface="IFWDPH+Clear Sans"/>
                <a:cs typeface="IFWDPH+Clear Sans"/>
              </a:rPr>
              <a:t>значении.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162027" y="4891991"/>
            <a:ext cx="6349222" cy="34562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14"/>
              </a:lnSpc>
              <a:spcBef>
                <a:spcPts val="0"/>
              </a:spcBef>
              <a:spcAft>
                <a:spcPts val="0"/>
              </a:spcAft>
            </a:pPr>
            <a:r>
              <a:rPr sz="2600" dirty="0">
                <a:solidFill>
                  <a:srgbClr val="FFFFFF"/>
                </a:solidFill>
                <a:latin typeface="IFWDPH+Clear Sans"/>
                <a:cs typeface="IFWDPH+Clear Sans"/>
              </a:rPr>
              <a:t>определяется так: E = |2k(i,j)- 1|, где i –</a:t>
            </a:r>
          </a:p>
          <a:p>
            <a:pPr marL="0" marR="0">
              <a:lnSpc>
                <a:spcPts val="3514"/>
              </a:lnSpc>
              <a:spcBef>
                <a:spcPts val="385"/>
              </a:spcBef>
              <a:spcAft>
                <a:spcPts val="0"/>
              </a:spcAft>
            </a:pPr>
            <a:r>
              <a:rPr sz="2600" dirty="0">
                <a:solidFill>
                  <a:srgbClr val="FFFFFF"/>
                </a:solidFill>
                <a:latin typeface="IFWDPH+Clear Sans"/>
                <a:cs typeface="IFWDPH+Clear Sans"/>
              </a:rPr>
              <a:t>номер изменяемого бита во входном</a:t>
            </a:r>
          </a:p>
          <a:p>
            <a:pPr marL="0" marR="0">
              <a:lnSpc>
                <a:spcPts val="3514"/>
              </a:lnSpc>
              <a:spcBef>
                <a:spcPts val="385"/>
              </a:spcBef>
              <a:spcAft>
                <a:spcPts val="0"/>
              </a:spcAft>
            </a:pPr>
            <a:r>
              <a:rPr sz="2600" dirty="0">
                <a:solidFill>
                  <a:srgbClr val="FFFFFF"/>
                </a:solidFill>
                <a:latin typeface="IFWDPH+Clear Sans"/>
                <a:cs typeface="IFWDPH+Clear Sans"/>
              </a:rPr>
              <a:t>значении, j – номер анализируемого</a:t>
            </a:r>
          </a:p>
          <a:p>
            <a:pPr marL="0" marR="0">
              <a:lnSpc>
                <a:spcPts val="3514"/>
              </a:lnSpc>
              <a:spcBef>
                <a:spcPts val="385"/>
              </a:spcBef>
              <a:spcAft>
                <a:spcPts val="0"/>
              </a:spcAft>
            </a:pPr>
            <a:r>
              <a:rPr sz="2600" dirty="0">
                <a:solidFill>
                  <a:srgbClr val="FFFFFF"/>
                </a:solidFill>
                <a:latin typeface="IFWDPH+Clear Sans"/>
                <a:cs typeface="IFWDPH+Clear Sans"/>
              </a:rPr>
              <a:t>бита в выходном значении, k(i,j) –</a:t>
            </a:r>
          </a:p>
          <a:p>
            <a:pPr marL="0" marR="0">
              <a:lnSpc>
                <a:spcPts val="3514"/>
              </a:lnSpc>
              <a:spcBef>
                <a:spcPts val="385"/>
              </a:spcBef>
              <a:spcAft>
                <a:spcPts val="0"/>
              </a:spcAft>
            </a:pPr>
            <a:r>
              <a:rPr sz="2600" dirty="0">
                <a:solidFill>
                  <a:srgbClr val="FFFFFF"/>
                </a:solidFill>
                <a:latin typeface="IFWDPH+Clear Sans"/>
                <a:cs typeface="IFWDPH+Clear Sans"/>
              </a:rPr>
              <a:t>вероятность изменения j -го бита в</a:t>
            </a:r>
          </a:p>
          <a:p>
            <a:pPr marL="0" marR="0">
              <a:lnSpc>
                <a:spcPts val="3514"/>
              </a:lnSpc>
              <a:spcBef>
                <a:spcPts val="385"/>
              </a:spcBef>
              <a:spcAft>
                <a:spcPts val="0"/>
              </a:spcAft>
            </a:pPr>
            <a:r>
              <a:rPr sz="2600" dirty="0">
                <a:solidFill>
                  <a:srgbClr val="FFFFFF"/>
                </a:solidFill>
                <a:latin typeface="IFWDPH+Clear Sans"/>
                <a:cs typeface="IFWDPH+Clear Sans"/>
              </a:rPr>
              <a:t>выходном значении при изменении i -го</a:t>
            </a:r>
          </a:p>
          <a:p>
            <a:pPr marL="0" marR="0">
              <a:lnSpc>
                <a:spcPts val="3514"/>
              </a:lnSpc>
              <a:spcBef>
                <a:spcPts val="385"/>
              </a:spcBef>
              <a:spcAft>
                <a:spcPts val="0"/>
              </a:spcAft>
            </a:pPr>
            <a:r>
              <a:rPr sz="2600" dirty="0">
                <a:solidFill>
                  <a:srgbClr val="FFFFFF"/>
                </a:solidFill>
                <a:latin typeface="IFWDPH+Clear Sans"/>
                <a:cs typeface="IFWDPH+Clear Sans"/>
              </a:rPr>
              <a:t>бита во входном значении.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144026" y="1303060"/>
            <a:ext cx="7100813" cy="5017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5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FFFFFF"/>
                </a:solidFill>
                <a:latin typeface="ULDJWA+Clear Sans Medium"/>
                <a:cs typeface="ULDJWA+Clear Sans Medium"/>
              </a:rPr>
              <a:t>Блочный шифр с симметричными ключами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89758" y="1415492"/>
            <a:ext cx="6561940" cy="20208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842"/>
              </a:lnSpc>
              <a:spcBef>
                <a:spcPts val="0"/>
              </a:spcBef>
              <a:spcAft>
                <a:spcPts val="0"/>
              </a:spcAft>
            </a:pPr>
            <a:r>
              <a:rPr sz="6550" dirty="0">
                <a:solidFill>
                  <a:srgbClr val="FFFFFF"/>
                </a:solidFill>
                <a:latin typeface="JOPANQ+Fira Sans ExtraBold"/>
                <a:cs typeface="JOPANQ+Fira Sans ExtraBold"/>
              </a:rPr>
              <a:t>Характеристика</a:t>
            </a:r>
          </a:p>
          <a:p>
            <a:pPr marL="0" marR="0">
              <a:lnSpc>
                <a:spcPts val="7769"/>
              </a:lnSpc>
              <a:spcBef>
                <a:spcPts val="0"/>
              </a:spcBef>
              <a:spcAft>
                <a:spcPts val="0"/>
              </a:spcAft>
            </a:pPr>
            <a:r>
              <a:rPr sz="6550" dirty="0">
                <a:solidFill>
                  <a:srgbClr val="FFFFFF"/>
                </a:solidFill>
                <a:latin typeface="JOPANQ+Fira Sans ExtraBold"/>
                <a:cs typeface="JOPANQ+Fira Sans ExtraBold"/>
              </a:rPr>
              <a:t>стандарта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44026" y="1966391"/>
            <a:ext cx="7605624" cy="1587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4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FFFFFF"/>
                </a:solidFill>
                <a:latin typeface="NRMABW+Clear Sans"/>
                <a:cs typeface="NRMABW+Clear Sans"/>
              </a:rPr>
              <a:t>Оперирует группами бит фиксированной длины —</a:t>
            </a:r>
          </a:p>
          <a:p>
            <a:pPr marL="0" marR="0">
              <a:lnSpc>
                <a:spcPts val="2974"/>
              </a:lnSpc>
              <a:spcBef>
                <a:spcPts val="50"/>
              </a:spcBef>
              <a:spcAft>
                <a:spcPts val="0"/>
              </a:spcAft>
            </a:pPr>
            <a:r>
              <a:rPr sz="2200" dirty="0">
                <a:solidFill>
                  <a:srgbClr val="FFFFFF"/>
                </a:solidFill>
                <a:latin typeface="NRMABW+Clear Sans"/>
                <a:cs typeface="NRMABW+Clear Sans"/>
              </a:rPr>
              <a:t>блоками, характерный размер которых меняется в</a:t>
            </a:r>
          </a:p>
          <a:p>
            <a:pPr marL="0" marR="0">
              <a:lnSpc>
                <a:spcPts val="2996"/>
              </a:lnSpc>
              <a:spcBef>
                <a:spcPts val="100"/>
              </a:spcBef>
              <a:spcAft>
                <a:spcPts val="0"/>
              </a:spcAft>
            </a:pPr>
            <a:r>
              <a:rPr sz="2200" dirty="0">
                <a:solidFill>
                  <a:srgbClr val="FFFFFF"/>
                </a:solidFill>
                <a:latin typeface="NRMABW+Clear Sans"/>
                <a:cs typeface="NRMABW+Clear Sans"/>
              </a:rPr>
              <a:t>пределах 64</a:t>
            </a:r>
            <a:r>
              <a:rPr sz="2200" dirty="0">
                <a:solidFill>
                  <a:srgbClr val="FFFFFF"/>
                </a:solidFill>
                <a:latin typeface="CSSABP+Noto Sans Regular"/>
                <a:cs typeface="CSSABP+Noto Sans Regular"/>
              </a:rPr>
              <a:t>‒</a:t>
            </a:r>
            <a:r>
              <a:rPr sz="2200" dirty="0">
                <a:solidFill>
                  <a:srgbClr val="FFFFFF"/>
                </a:solidFill>
                <a:latin typeface="NRMABW+Clear Sans"/>
                <a:cs typeface="NRMABW+Clear Sans"/>
              </a:rPr>
              <a:t>256 бит. Если текст</a:t>
            </a:r>
            <a:r>
              <a:rPr sz="2200" spc="593" dirty="0">
                <a:solidFill>
                  <a:srgbClr val="FFFFFF"/>
                </a:solidFill>
                <a:latin typeface="NRMABW+Clear Sans"/>
                <a:cs typeface="NRMABW+Clear Sans"/>
              </a:rPr>
              <a:t> </a:t>
            </a:r>
            <a:r>
              <a:rPr sz="2200" dirty="0">
                <a:solidFill>
                  <a:srgbClr val="FFFFFF"/>
                </a:solidFill>
                <a:latin typeface="NRMABW+Clear Sans"/>
                <a:cs typeface="NRMABW+Clear Sans"/>
              </a:rPr>
              <a:t>меньше размера блока,</a:t>
            </a:r>
          </a:p>
          <a:p>
            <a:pPr marL="0" marR="0">
              <a:lnSpc>
                <a:spcPts val="2974"/>
              </a:lnSpc>
              <a:spcBef>
                <a:spcPts val="61"/>
              </a:spcBef>
              <a:spcAft>
                <a:spcPts val="0"/>
              </a:spcAft>
            </a:pPr>
            <a:r>
              <a:rPr lang="ru-RU" sz="2200" dirty="0">
                <a:solidFill>
                  <a:srgbClr val="FFFFFF"/>
                </a:solidFill>
                <a:latin typeface="NRMABW+Clear Sans"/>
                <a:cs typeface="NRMABW+Clear Sans"/>
              </a:rPr>
              <a:t>п</a:t>
            </a:r>
            <a:r>
              <a:rPr sz="2200" dirty="0" err="1" smtClean="0">
                <a:solidFill>
                  <a:srgbClr val="FFFFFF"/>
                </a:solidFill>
                <a:latin typeface="NRMABW+Clear Sans"/>
                <a:cs typeface="NRMABW+Clear Sans"/>
              </a:rPr>
              <a:t>еред</a:t>
            </a:r>
            <a:r>
              <a:rPr lang="ru-RU" sz="2200" dirty="0" smtClean="0">
                <a:solidFill>
                  <a:srgbClr val="FFFFFF"/>
                </a:solidFill>
                <a:latin typeface="NRMABW+Clear Sans"/>
                <a:cs typeface="NRMABW+Clear Sans"/>
              </a:rPr>
              <a:t> шифрованием </a:t>
            </a:r>
            <a:r>
              <a:rPr sz="2200" dirty="0" err="1" smtClean="0">
                <a:solidFill>
                  <a:srgbClr val="FFFFFF"/>
                </a:solidFill>
                <a:latin typeface="NRMABW+Clear Sans"/>
                <a:cs typeface="NRMABW+Clear Sans"/>
              </a:rPr>
              <a:t>его</a:t>
            </a:r>
            <a:r>
              <a:rPr sz="2200" dirty="0" smtClean="0">
                <a:solidFill>
                  <a:srgbClr val="FFFFFF"/>
                </a:solidFill>
                <a:latin typeface="NRMABW+Clear Sans"/>
                <a:cs typeface="NRMABW+Clear Sans"/>
              </a:rPr>
              <a:t> </a:t>
            </a:r>
            <a:r>
              <a:rPr sz="2200" dirty="0">
                <a:solidFill>
                  <a:srgbClr val="FFFFFF"/>
                </a:solidFill>
                <a:latin typeface="NRMABW+Clear Sans"/>
                <a:cs typeface="NRMABW+Clear Sans"/>
              </a:rPr>
              <a:t>дополняют.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89758" y="3388972"/>
            <a:ext cx="5319376" cy="2807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842"/>
              </a:lnSpc>
              <a:spcBef>
                <a:spcPts val="0"/>
              </a:spcBef>
              <a:spcAft>
                <a:spcPts val="0"/>
              </a:spcAft>
            </a:pPr>
            <a:r>
              <a:rPr sz="6550" dirty="0">
                <a:solidFill>
                  <a:srgbClr val="FFFFFF"/>
                </a:solidFill>
                <a:latin typeface="JOPANQ+Fira Sans ExtraBold"/>
                <a:cs typeface="JOPANQ+Fira Sans ExtraBold"/>
              </a:rPr>
              <a:t>шифрования</a:t>
            </a:r>
          </a:p>
          <a:p>
            <a:pPr marL="0" marR="0">
              <a:lnSpc>
                <a:spcPts val="7769"/>
              </a:lnSpc>
              <a:spcBef>
                <a:spcPts val="0"/>
              </a:spcBef>
              <a:spcAft>
                <a:spcPts val="0"/>
              </a:spcAft>
            </a:pPr>
            <a:r>
              <a:rPr sz="6550" dirty="0">
                <a:solidFill>
                  <a:srgbClr val="FFFFFF"/>
                </a:solidFill>
                <a:latin typeface="JOPANQ+Fira Sans ExtraBold"/>
                <a:cs typeface="JOPANQ+Fira Sans ExtraBold"/>
              </a:rPr>
              <a:t>данных</a:t>
            </a:r>
            <a:r>
              <a:rPr sz="6550" spc="-146" dirty="0">
                <a:solidFill>
                  <a:srgbClr val="FFFFFF"/>
                </a:solidFill>
                <a:latin typeface="JOPANQ+Fira Sans ExtraBold"/>
                <a:cs typeface="JOPANQ+Fira Sans ExtraBold"/>
              </a:rPr>
              <a:t> </a:t>
            </a:r>
            <a:r>
              <a:rPr sz="6550" dirty="0">
                <a:solidFill>
                  <a:srgbClr val="FFFFFF"/>
                </a:solidFill>
                <a:latin typeface="JOPANQ+Fira Sans ExtraBold"/>
                <a:cs typeface="JOPANQ+Fira Sans ExtraBold"/>
              </a:rPr>
              <a:t>DES</a:t>
            </a:r>
          </a:p>
          <a:p>
            <a:pPr marL="0" marR="0">
              <a:lnSpc>
                <a:spcPts val="4191"/>
              </a:lnSpc>
              <a:spcBef>
                <a:spcPts val="2001"/>
              </a:spcBef>
              <a:spcAft>
                <a:spcPts val="0"/>
              </a:spcAft>
            </a:pPr>
            <a:r>
              <a:rPr sz="3100" dirty="0">
                <a:solidFill>
                  <a:srgbClr val="64E688"/>
                </a:solidFill>
                <a:latin typeface="NRMABW+Clear Sans"/>
                <a:cs typeface="NRMABW+Clear Sans"/>
              </a:rPr>
              <a:t>Краткое описание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144053" y="4311683"/>
            <a:ext cx="4444175" cy="5017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5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FFFFFF"/>
                </a:solidFill>
                <a:latin typeface="ULDJWA+Clear Sans Medium"/>
                <a:cs typeface="ULDJWA+Clear Sans Medium"/>
              </a:rPr>
              <a:t>Основные характеристики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618911" y="4975112"/>
            <a:ext cx="5246737" cy="119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4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FFFFFF"/>
                </a:solidFill>
                <a:latin typeface="NRMABW+Clear Sans"/>
                <a:cs typeface="NRMABW+Clear Sans"/>
              </a:rPr>
              <a:t>Размер блока: 64 бит</a:t>
            </a:r>
          </a:p>
          <a:p>
            <a:pPr marL="0" marR="0">
              <a:lnSpc>
                <a:spcPts val="2974"/>
              </a:lnSpc>
              <a:spcBef>
                <a:spcPts val="50"/>
              </a:spcBef>
              <a:spcAft>
                <a:spcPts val="0"/>
              </a:spcAft>
            </a:pPr>
            <a:r>
              <a:rPr sz="2200" dirty="0">
                <a:solidFill>
                  <a:srgbClr val="FFFFFF"/>
                </a:solidFill>
                <a:latin typeface="NRMABW+Clear Sans"/>
                <a:cs typeface="NRMABW+Clear Sans"/>
              </a:rPr>
              <a:t>Размер ключа: 56 бит + 8 проверочных</a:t>
            </a:r>
          </a:p>
          <a:p>
            <a:pPr marL="0" marR="0">
              <a:lnSpc>
                <a:spcPts val="2974"/>
              </a:lnSpc>
              <a:spcBef>
                <a:spcPts val="100"/>
              </a:spcBef>
              <a:spcAft>
                <a:spcPts val="0"/>
              </a:spcAft>
            </a:pPr>
            <a:r>
              <a:rPr sz="2200" dirty="0">
                <a:solidFill>
                  <a:srgbClr val="FFFFFF"/>
                </a:solidFill>
                <a:latin typeface="NRMABW+Clear Sans"/>
                <a:cs typeface="NRMABW+Clear Sans"/>
              </a:rPr>
              <a:t>Число раундов: 16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143973" y="6946071"/>
            <a:ext cx="4749905" cy="5017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50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FFFFFF"/>
                </a:solidFill>
                <a:latin typeface="ULDJWA+Clear Sans Medium"/>
                <a:cs typeface="ULDJWA+Clear Sans Medium"/>
              </a:rPr>
              <a:t>Разработан IBM в 1977 году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144053" y="7609498"/>
            <a:ext cx="6520113" cy="806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74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 err="1">
                <a:solidFill>
                  <a:srgbClr val="FFFFFF"/>
                </a:solidFill>
                <a:latin typeface="NRMABW+Clear Sans"/>
                <a:cs typeface="NRMABW+Clear Sans"/>
              </a:rPr>
              <a:t>Утверждён</a:t>
            </a:r>
            <a:r>
              <a:rPr sz="2200" dirty="0">
                <a:solidFill>
                  <a:srgbClr val="FFFFFF"/>
                </a:solidFill>
                <a:latin typeface="NRMABW+Clear Sans"/>
                <a:cs typeface="NRMABW+Clear Sans"/>
              </a:rPr>
              <a:t> </a:t>
            </a:r>
            <a:r>
              <a:rPr sz="2200" dirty="0" err="1" smtClean="0">
                <a:solidFill>
                  <a:srgbClr val="FFFFFF"/>
                </a:solidFill>
                <a:latin typeface="NRMABW+Clear Sans"/>
                <a:cs typeface="NRMABW+Clear Sans"/>
              </a:rPr>
              <a:t>правительством</a:t>
            </a:r>
            <a:r>
              <a:rPr lang="ru-RU" sz="2200" dirty="0" smtClean="0">
                <a:solidFill>
                  <a:srgbClr val="FFFFFF"/>
                </a:solidFill>
                <a:latin typeface="NRMABW+Clear Sans"/>
                <a:cs typeface="NRMABW+Clear Sans"/>
              </a:rPr>
              <a:t> США </a:t>
            </a:r>
            <a:r>
              <a:rPr sz="2200" dirty="0" smtClean="0">
                <a:solidFill>
                  <a:srgbClr val="FFFFFF"/>
                </a:solidFill>
                <a:latin typeface="NRMABW+Clear Sans"/>
                <a:cs typeface="NRMABW+Clear Sans"/>
              </a:rPr>
              <a:t>в </a:t>
            </a:r>
            <a:r>
              <a:rPr sz="2200" dirty="0">
                <a:solidFill>
                  <a:srgbClr val="FFFFFF"/>
                </a:solidFill>
                <a:latin typeface="NRMABW+Clear Sans"/>
                <a:cs typeface="NRMABW+Clear Sans"/>
              </a:rPr>
              <a:t>1977 году как</a:t>
            </a:r>
          </a:p>
          <a:p>
            <a:pPr marL="0" marR="0">
              <a:lnSpc>
                <a:spcPts val="2974"/>
              </a:lnSpc>
              <a:spcBef>
                <a:spcPts val="50"/>
              </a:spcBef>
              <a:spcAft>
                <a:spcPts val="0"/>
              </a:spcAft>
            </a:pPr>
            <a:r>
              <a:rPr sz="2200" dirty="0">
                <a:solidFill>
                  <a:srgbClr val="FFFFFF"/>
                </a:solidFill>
                <a:latin typeface="NRMABW+Clear Sans"/>
                <a:cs typeface="NRMABW+Clear Sans"/>
              </a:rPr>
              <a:t>официальный стандарт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775495" y="4622778"/>
            <a:ext cx="10889303" cy="1032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829"/>
              </a:lnSpc>
              <a:spcBef>
                <a:spcPts val="0"/>
              </a:spcBef>
              <a:spcAft>
                <a:spcPts val="0"/>
              </a:spcAft>
            </a:pPr>
            <a:r>
              <a:rPr sz="6500" spc="13" dirty="0">
                <a:solidFill>
                  <a:srgbClr val="64E688"/>
                </a:solidFill>
                <a:latin typeface="JOPANQ+Fira Sans ExtraBold"/>
                <a:cs typeface="JOPANQ+Fira Sans ExtraBold"/>
              </a:rPr>
              <a:t>Алгоритм</a:t>
            </a:r>
            <a:r>
              <a:rPr sz="6500" spc="-134" dirty="0">
                <a:solidFill>
                  <a:srgbClr val="64E688"/>
                </a:solidFill>
                <a:latin typeface="JOPANQ+Fira Sans ExtraBold"/>
                <a:cs typeface="JOPANQ+Fira Sans ExtraBold"/>
              </a:rPr>
              <a:t> </a:t>
            </a:r>
            <a:r>
              <a:rPr sz="6500" spc="15" dirty="0">
                <a:solidFill>
                  <a:srgbClr val="64E688"/>
                </a:solidFill>
                <a:latin typeface="JOPANQ+Fira Sans ExtraBold"/>
                <a:cs typeface="JOPANQ+Fira Sans ExtraBold"/>
              </a:rPr>
              <a:t>шифрования</a:t>
            </a:r>
            <a:r>
              <a:rPr sz="6500" spc="-138" dirty="0">
                <a:solidFill>
                  <a:srgbClr val="64E688"/>
                </a:solidFill>
                <a:latin typeface="JOPANQ+Fira Sans ExtraBold"/>
                <a:cs typeface="JOPANQ+Fira Sans ExtraBold"/>
              </a:rPr>
              <a:t> </a:t>
            </a:r>
            <a:r>
              <a:rPr sz="6500" spc="14" dirty="0">
                <a:solidFill>
                  <a:srgbClr val="64E688"/>
                </a:solidFill>
                <a:latin typeface="JOPANQ+Fira Sans ExtraBold"/>
                <a:cs typeface="JOPANQ+Fira Sans ExtraBold"/>
              </a:rPr>
              <a:t>DES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55676" y="1360670"/>
            <a:ext cx="3816359" cy="29565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679"/>
              </a:lnSpc>
              <a:spcBef>
                <a:spcPts val="0"/>
              </a:spcBef>
              <a:spcAft>
                <a:spcPts val="0"/>
              </a:spcAft>
            </a:pPr>
            <a:r>
              <a:rPr sz="6400" dirty="0">
                <a:solidFill>
                  <a:srgbClr val="FFFFFF"/>
                </a:solidFill>
                <a:latin typeface="JOPANQ+Fira Sans ExtraBold"/>
                <a:cs typeface="JOPANQ+Fira Sans ExtraBold"/>
              </a:rPr>
              <a:t>Краткое</a:t>
            </a:r>
          </a:p>
          <a:p>
            <a:pPr marL="0" marR="0">
              <a:lnSpc>
                <a:spcPts val="7650"/>
              </a:lnSpc>
              <a:spcBef>
                <a:spcPts val="0"/>
              </a:spcBef>
              <a:spcAft>
                <a:spcPts val="0"/>
              </a:spcAft>
            </a:pPr>
            <a:r>
              <a:rPr sz="6400" dirty="0">
                <a:solidFill>
                  <a:srgbClr val="FFFFFF"/>
                </a:solidFill>
                <a:latin typeface="JOPANQ+Fira Sans ExtraBold"/>
                <a:cs typeface="JOPANQ+Fira Sans ExtraBold"/>
              </a:rPr>
              <a:t>описание</a:t>
            </a:r>
          </a:p>
          <a:p>
            <a:pPr marL="0" marR="0">
              <a:lnSpc>
                <a:spcPts val="7650"/>
              </a:lnSpc>
              <a:spcBef>
                <a:spcPts val="0"/>
              </a:spcBef>
              <a:spcAft>
                <a:spcPts val="0"/>
              </a:spcAft>
            </a:pPr>
            <a:r>
              <a:rPr sz="6400" dirty="0">
                <a:solidFill>
                  <a:srgbClr val="FFFFFF"/>
                </a:solidFill>
                <a:latin typeface="JOPANQ+Fira Sans ExtraBold"/>
                <a:cs typeface="JOPANQ+Fira Sans ExtraBold"/>
              </a:rPr>
              <a:t>шагов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871482" y="1567628"/>
            <a:ext cx="1190393" cy="5188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5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FFFFFF"/>
                </a:solidFill>
                <a:latin typeface="ULDJWA+Clear Sans Medium"/>
                <a:cs typeface="ULDJWA+Clear Sans Medium"/>
              </a:rPr>
              <a:t>ШАГ 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871482" y="2461057"/>
            <a:ext cx="3276941" cy="13436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79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FFFFFF"/>
                </a:solidFill>
                <a:latin typeface="NRMABW+Clear Sans"/>
                <a:cs typeface="NRMABW+Clear Sans"/>
              </a:rPr>
              <a:t>Первоначальная</a:t>
            </a:r>
          </a:p>
          <a:p>
            <a:pPr marL="0" marR="0">
              <a:lnSpc>
                <a:spcPts val="3379"/>
              </a:lnSpc>
              <a:spcBef>
                <a:spcPts val="20"/>
              </a:spcBef>
              <a:spcAft>
                <a:spcPts val="0"/>
              </a:spcAft>
            </a:pPr>
            <a:r>
              <a:rPr sz="2500" dirty="0">
                <a:solidFill>
                  <a:srgbClr val="FFFFFF"/>
                </a:solidFill>
                <a:latin typeface="NRMABW+Clear Sans"/>
                <a:cs typeface="NRMABW+Clear Sans"/>
              </a:rPr>
              <a:t>перестановка внутри</a:t>
            </a:r>
          </a:p>
          <a:p>
            <a:pPr marL="0" marR="0">
              <a:lnSpc>
                <a:spcPts val="3379"/>
              </a:lnSpc>
              <a:spcBef>
                <a:spcPts val="70"/>
              </a:spcBef>
              <a:spcAft>
                <a:spcPts val="0"/>
              </a:spcAft>
            </a:pPr>
            <a:r>
              <a:rPr sz="2500" dirty="0">
                <a:solidFill>
                  <a:srgbClr val="FFFFFF"/>
                </a:solidFill>
                <a:latin typeface="NRMABW+Clear Sans"/>
                <a:cs typeface="NRMABW+Clear Sans"/>
              </a:rPr>
              <a:t>каждого блока.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07794" y="3007379"/>
            <a:ext cx="1203587" cy="5188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5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FFFFFF"/>
                </a:solidFill>
                <a:latin typeface="ULDJWA+Clear Sans Medium"/>
                <a:cs typeface="ULDJWA+Clear Sans Medium"/>
              </a:rPr>
              <a:t>ШАГ 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507794" y="3900808"/>
            <a:ext cx="3600033" cy="17817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79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FFFFFF"/>
                </a:solidFill>
                <a:latin typeface="NRMABW+Clear Sans"/>
                <a:cs typeface="NRMABW+Clear Sans"/>
              </a:rPr>
              <a:t>Разделение сообщения</a:t>
            </a:r>
          </a:p>
          <a:p>
            <a:pPr marL="0" marR="0">
              <a:lnSpc>
                <a:spcPts val="3379"/>
              </a:lnSpc>
              <a:spcBef>
                <a:spcPts val="20"/>
              </a:spcBef>
              <a:spcAft>
                <a:spcPts val="0"/>
              </a:spcAft>
            </a:pPr>
            <a:r>
              <a:rPr sz="2500" dirty="0">
                <a:solidFill>
                  <a:srgbClr val="FFFFFF"/>
                </a:solidFill>
                <a:latin typeface="NRMABW+Clear Sans"/>
                <a:cs typeface="NRMABW+Clear Sans"/>
              </a:rPr>
              <a:t>на блоки по 64 бита.</a:t>
            </a:r>
          </a:p>
          <a:p>
            <a:pPr marL="0" marR="0">
              <a:lnSpc>
                <a:spcPts val="3379"/>
              </a:lnSpc>
              <a:spcBef>
                <a:spcPts val="70"/>
              </a:spcBef>
              <a:spcAft>
                <a:spcPts val="0"/>
              </a:spcAft>
            </a:pPr>
            <a:r>
              <a:rPr sz="2500" dirty="0">
                <a:solidFill>
                  <a:srgbClr val="FFFFFF"/>
                </a:solidFill>
                <a:latin typeface="NRMABW+Clear Sans"/>
                <a:cs typeface="NRMABW+Clear Sans"/>
              </a:rPr>
              <a:t>Если блок не делится</a:t>
            </a:r>
          </a:p>
          <a:p>
            <a:pPr marL="0" marR="0">
              <a:lnSpc>
                <a:spcPts val="3379"/>
              </a:lnSpc>
              <a:spcBef>
                <a:spcPts val="20"/>
              </a:spcBef>
              <a:spcAft>
                <a:spcPts val="0"/>
              </a:spcAft>
            </a:pPr>
            <a:r>
              <a:rPr sz="2500" dirty="0">
                <a:solidFill>
                  <a:srgbClr val="FFFFFF"/>
                </a:solidFill>
                <a:latin typeface="NRMABW+Clear Sans"/>
                <a:cs typeface="NRMABW+Clear Sans"/>
              </a:rPr>
              <a:t>на 64, то его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871482" y="5097087"/>
            <a:ext cx="1190393" cy="5188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5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FFFFFF"/>
                </a:solidFill>
                <a:latin typeface="ULDJWA+Clear Sans Medium"/>
                <a:cs typeface="ULDJWA+Clear Sans Medium"/>
              </a:rPr>
              <a:t>ШАГ 3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507794" y="5653409"/>
            <a:ext cx="1756637" cy="467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79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FFFFFF"/>
                </a:solidFill>
                <a:latin typeface="NRMABW+Clear Sans"/>
                <a:cs typeface="NRMABW+Clear Sans"/>
              </a:rPr>
              <a:t>дополняют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871482" y="5990515"/>
            <a:ext cx="3426117" cy="13436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79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FFFFFF"/>
                </a:solidFill>
                <a:latin typeface="NRMABW+Clear Sans"/>
                <a:cs typeface="NRMABW+Clear Sans"/>
              </a:rPr>
              <a:t>Разбиение блока на</a:t>
            </a:r>
          </a:p>
          <a:p>
            <a:pPr marL="0" marR="0">
              <a:lnSpc>
                <a:spcPts val="3379"/>
              </a:lnSpc>
              <a:spcBef>
                <a:spcPts val="20"/>
              </a:spcBef>
              <a:spcAft>
                <a:spcPts val="0"/>
              </a:spcAft>
            </a:pPr>
            <a:r>
              <a:rPr sz="2500" dirty="0">
                <a:solidFill>
                  <a:srgbClr val="FFFFFF"/>
                </a:solidFill>
                <a:latin typeface="NRMABW+Clear Sans"/>
                <a:cs typeface="NRMABW+Clear Sans"/>
              </a:rPr>
              <a:t>правую и левую части</a:t>
            </a:r>
          </a:p>
          <a:p>
            <a:pPr marL="0" marR="0">
              <a:lnSpc>
                <a:spcPts val="3379"/>
              </a:lnSpc>
              <a:spcBef>
                <a:spcPts val="70"/>
              </a:spcBef>
              <a:spcAft>
                <a:spcPts val="0"/>
              </a:spcAft>
            </a:pPr>
            <a:r>
              <a:rPr sz="2500" dirty="0">
                <a:solidFill>
                  <a:srgbClr val="FFFFFF"/>
                </a:solidFill>
                <a:latin typeface="NRMABW+Clear Sans"/>
                <a:cs typeface="NRMABW+Clear Sans"/>
              </a:rPr>
              <a:t>по 32 бита.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507794" y="6091559"/>
            <a:ext cx="3488889" cy="13436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79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FFFFFF"/>
                </a:solidFill>
                <a:latin typeface="NRMABW+Clear Sans"/>
                <a:cs typeface="NRMABW+Clear Sans"/>
              </a:rPr>
              <a:t>произвольными</a:t>
            </a:r>
          </a:p>
          <a:p>
            <a:pPr marL="0" marR="0">
              <a:lnSpc>
                <a:spcPts val="3379"/>
              </a:lnSpc>
              <a:spcBef>
                <a:spcPts val="20"/>
              </a:spcBef>
              <a:spcAft>
                <a:spcPts val="0"/>
              </a:spcAft>
            </a:pPr>
            <a:r>
              <a:rPr sz="2500" dirty="0">
                <a:solidFill>
                  <a:srgbClr val="FFFFFF"/>
                </a:solidFill>
                <a:latin typeface="NRMABW+Clear Sans"/>
                <a:cs typeface="NRMABW+Clear Sans"/>
              </a:rPr>
              <a:t>символами, например,</a:t>
            </a:r>
          </a:p>
          <a:p>
            <a:pPr marL="0" marR="0">
              <a:lnSpc>
                <a:spcPts val="3379"/>
              </a:lnSpc>
              <a:spcBef>
                <a:spcPts val="70"/>
              </a:spcBef>
              <a:spcAft>
                <a:spcPts val="0"/>
              </a:spcAft>
            </a:pPr>
            <a:r>
              <a:rPr sz="2500" dirty="0">
                <a:solidFill>
                  <a:srgbClr val="FFFFFF"/>
                </a:solidFill>
                <a:latin typeface="NRMABW+Clear Sans"/>
                <a:cs typeface="NRMABW+Clear Sans"/>
              </a:rPr>
              <a:t>нулями.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55676" y="1360670"/>
            <a:ext cx="3368523" cy="10134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679"/>
              </a:lnSpc>
              <a:spcBef>
                <a:spcPts val="0"/>
              </a:spcBef>
              <a:spcAft>
                <a:spcPts val="0"/>
              </a:spcAft>
            </a:pPr>
            <a:r>
              <a:rPr sz="6400" dirty="0">
                <a:solidFill>
                  <a:srgbClr val="FFFFFF"/>
                </a:solidFill>
                <a:latin typeface="JOPANQ+Fira Sans ExtraBold"/>
                <a:cs typeface="JOPANQ+Fira Sans ExtraBold"/>
              </a:rPr>
              <a:t>Краткое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02164" y="1475949"/>
            <a:ext cx="1163191" cy="5003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39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FFFFFF"/>
                </a:solidFill>
                <a:latin typeface="ULDJWA+Clear Sans Medium"/>
                <a:cs typeface="ULDJWA+Clear Sans Medium"/>
              </a:rPr>
              <a:t>ШАГ 4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55676" y="2332220"/>
            <a:ext cx="3871900" cy="987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679"/>
              </a:lnSpc>
              <a:spcBef>
                <a:spcPts val="0"/>
              </a:spcBef>
              <a:spcAft>
                <a:spcPts val="0"/>
              </a:spcAft>
            </a:pPr>
            <a:r>
              <a:rPr sz="6400" dirty="0" err="1" smtClean="0">
                <a:solidFill>
                  <a:srgbClr val="FFFFFF"/>
                </a:solidFill>
                <a:latin typeface="JOPANQ+Fira Sans ExtraBold"/>
                <a:cs typeface="JOPANQ+Fira Sans ExtraBold"/>
              </a:rPr>
              <a:t>описание</a:t>
            </a:r>
            <a:endParaRPr sz="2400" dirty="0">
              <a:solidFill>
                <a:srgbClr val="FFFFFF"/>
              </a:solidFill>
              <a:latin typeface="NRMABW+Clear Sans"/>
              <a:cs typeface="NRMABW+Clear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02164" y="2374091"/>
            <a:ext cx="2732139" cy="8207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49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400" dirty="0" smtClean="0">
                <a:solidFill>
                  <a:srgbClr val="FFFFFF"/>
                </a:solidFill>
                <a:latin typeface="NRMABW+Clear Sans"/>
                <a:cs typeface="NRMABW+Clear Sans"/>
              </a:rPr>
              <a:t>16 </a:t>
            </a:r>
            <a:r>
              <a:rPr sz="2400" dirty="0" err="1" smtClean="0">
                <a:solidFill>
                  <a:srgbClr val="FFFFFF"/>
                </a:solidFill>
                <a:latin typeface="NRMABW+Clear Sans"/>
                <a:cs typeface="NRMABW+Clear Sans"/>
              </a:rPr>
              <a:t>раундов</a:t>
            </a:r>
            <a:r>
              <a:rPr sz="2400" dirty="0" smtClean="0">
                <a:solidFill>
                  <a:srgbClr val="FFFFFF"/>
                </a:solidFill>
                <a:latin typeface="NRMABW+Clear Sans"/>
                <a:cs typeface="NRMABW+Clear Sans"/>
              </a:rPr>
              <a:t> </a:t>
            </a:r>
            <a:r>
              <a:rPr sz="2400" dirty="0">
                <a:solidFill>
                  <a:srgbClr val="FFFFFF"/>
                </a:solidFill>
                <a:latin typeface="NRMABW+Clear Sans"/>
                <a:cs typeface="NRMABW+Clear Sans"/>
              </a:rPr>
              <a:t>Фейстеля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55676" y="3303770"/>
            <a:ext cx="2509427" cy="10134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679"/>
              </a:lnSpc>
              <a:spcBef>
                <a:spcPts val="0"/>
              </a:spcBef>
              <a:spcAft>
                <a:spcPts val="0"/>
              </a:spcAft>
            </a:pPr>
            <a:r>
              <a:rPr sz="6400" dirty="0">
                <a:solidFill>
                  <a:srgbClr val="FFFFFF"/>
                </a:solidFill>
                <a:latin typeface="JOPANQ+Fira Sans ExtraBold"/>
                <a:cs typeface="JOPANQ+Fira Sans ExtraBold"/>
              </a:rPr>
              <a:t>шагов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759</Words>
  <Application>Microsoft Office PowerPoint</Application>
  <PresentationFormat>Произвольный</PresentationFormat>
  <Paragraphs>299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42" baseType="lpstr">
      <vt:lpstr>Arial</vt:lpstr>
      <vt:lpstr>CSSABP+Noto Sans Regular</vt:lpstr>
      <vt:lpstr>ULDJWA+Clear Sans Medium</vt:lpstr>
      <vt:lpstr>KPJDKO+Fira Sans Bold</vt:lpstr>
      <vt:lpstr>NRMABW+Clear Sans</vt:lpstr>
      <vt:lpstr>IFWDPH+Clear Sans</vt:lpstr>
      <vt:lpstr>CMHCGW+Clear Sans</vt:lpstr>
      <vt:lpstr>FWSWDW+Fira Sans ExtraBold</vt:lpstr>
      <vt:lpstr>DNEATB+Clear Sans Medium</vt:lpstr>
      <vt:lpstr>HFNTTD+Clear Sans Medium</vt:lpstr>
      <vt:lpstr>MKVBLH+Clear Sans</vt:lpstr>
      <vt:lpstr>JOPANQ+Fira Sans ExtraBold</vt:lpstr>
      <vt:lpstr>OPEHSM+Fira Sans ExtraBold</vt:lpstr>
      <vt:lpstr>KGCIGP+Clear Sans</vt:lpstr>
      <vt:lpstr>USGBSU+Fira Sans Bold</vt:lpstr>
      <vt:lpstr>Calibri</vt:lpstr>
      <vt:lpstr>SSKOMJ+Clear Sans Medium</vt:lpstr>
      <vt:lpstr>PPUQVW+Fira Sans ExtraBold</vt:lpstr>
      <vt:lpstr>RBDOSH+Open Sans ExtraBold</vt:lpstr>
      <vt:lpstr>Theme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doc2pdf</dc:creator>
  <cp:lastModifiedBy>Lenovo</cp:lastModifiedBy>
  <cp:revision>2</cp:revision>
  <dcterms:modified xsi:type="dcterms:W3CDTF">2023-04-19T07:34:06Z</dcterms:modified>
</cp:coreProperties>
</file>